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71"/>
  </p:notesMasterIdLst>
  <p:sldIdLst>
    <p:sldId id="256" r:id="rId2"/>
    <p:sldId id="323" r:id="rId3"/>
    <p:sldId id="270" r:id="rId4"/>
    <p:sldId id="325" r:id="rId5"/>
    <p:sldId id="326" r:id="rId6"/>
    <p:sldId id="257" r:id="rId7"/>
    <p:sldId id="258" r:id="rId8"/>
    <p:sldId id="262" r:id="rId9"/>
    <p:sldId id="267" r:id="rId10"/>
    <p:sldId id="268" r:id="rId11"/>
    <p:sldId id="269"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6" r:id="rId26"/>
    <p:sldId id="285" r:id="rId27"/>
    <p:sldId id="284" r:id="rId28"/>
    <p:sldId id="288" r:id="rId29"/>
    <p:sldId id="287" r:id="rId30"/>
    <p:sldId id="289" r:id="rId31"/>
    <p:sldId id="290" r:id="rId32"/>
    <p:sldId id="291" r:id="rId33"/>
    <p:sldId id="292" r:id="rId34"/>
    <p:sldId id="293" r:id="rId35"/>
    <p:sldId id="294" r:id="rId36"/>
    <p:sldId id="295" r:id="rId37"/>
    <p:sldId id="299" r:id="rId38"/>
    <p:sldId id="263" r:id="rId39"/>
    <p:sldId id="296" r:id="rId40"/>
    <p:sldId id="297" r:id="rId41"/>
    <p:sldId id="298" r:id="rId42"/>
    <p:sldId id="300" r:id="rId43"/>
    <p:sldId id="301" r:id="rId44"/>
    <p:sldId id="264" r:id="rId45"/>
    <p:sldId id="322" r:id="rId46"/>
    <p:sldId id="302" r:id="rId47"/>
    <p:sldId id="306" r:id="rId48"/>
    <p:sldId id="307" r:id="rId49"/>
    <p:sldId id="308" r:id="rId50"/>
    <p:sldId id="312" r:id="rId51"/>
    <p:sldId id="303" r:id="rId52"/>
    <p:sldId id="309" r:id="rId53"/>
    <p:sldId id="313" r:id="rId54"/>
    <p:sldId id="259" r:id="rId55"/>
    <p:sldId id="310" r:id="rId56"/>
    <p:sldId id="260" r:id="rId57"/>
    <p:sldId id="311" r:id="rId58"/>
    <p:sldId id="261" r:id="rId59"/>
    <p:sldId id="304" r:id="rId60"/>
    <p:sldId id="305" r:id="rId61"/>
    <p:sldId id="324" r:id="rId62"/>
    <p:sldId id="318" r:id="rId63"/>
    <p:sldId id="315" r:id="rId64"/>
    <p:sldId id="319" r:id="rId65"/>
    <p:sldId id="321" r:id="rId66"/>
    <p:sldId id="320" r:id="rId67"/>
    <p:sldId id="317" r:id="rId68"/>
    <p:sldId id="265" r:id="rId69"/>
    <p:sldId id="266" r:id="rId70"/>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380"/>
    <p:restoredTop sz="95027" autoAdjust="0"/>
  </p:normalViewPr>
  <p:slideViewPr>
    <p:cSldViewPr>
      <p:cViewPr>
        <p:scale>
          <a:sx n="73" d="100"/>
          <a:sy n="73" d="100"/>
        </p:scale>
        <p:origin x="-7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0FA4C668-3328-4905-A2E1-BF4D6BC6D4A6}" type="datetimeFigureOut">
              <a:rPr lang="ar-SA" smtClean="0"/>
              <a:pPr/>
              <a:t>10/11/37</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A7B5622-478C-4C8D-9AAC-809977899EDE}" type="slidenum">
              <a:rPr lang="ar-SA" smtClean="0"/>
              <a:pPr/>
              <a:t>‹#›</a:t>
            </a:fld>
            <a:endParaRPr lang="ar-SA"/>
          </a:p>
        </p:txBody>
      </p:sp>
    </p:spTree>
    <p:extLst>
      <p:ext uri="{BB962C8B-B14F-4D97-AF65-F5344CB8AC3E}">
        <p14:creationId xmlns:p14="http://schemas.microsoft.com/office/powerpoint/2010/main" val="155141238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AA7B5622-478C-4C8D-9AAC-809977899EDE}" type="slidenum">
              <a:rPr lang="ar-SA" smtClean="0"/>
              <a:pPr/>
              <a:t>36</a:t>
            </a:fld>
            <a:endParaRPr lang="ar-SA"/>
          </a:p>
        </p:txBody>
      </p:sp>
    </p:spTree>
    <p:extLst>
      <p:ext uri="{BB962C8B-B14F-4D97-AF65-F5344CB8AC3E}">
        <p14:creationId xmlns:p14="http://schemas.microsoft.com/office/powerpoint/2010/main" val="1414767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4FB2B55B-42E3-41B0-8103-8908457BA06C}" type="datetimeFigureOut">
              <a:rPr lang="ar-SA" smtClean="0"/>
              <a:pPr/>
              <a:t>10/11/37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3333FB24-CADB-46C6-A9BE-B4104266B987}" type="slidenum">
              <a:rPr lang="ar-SA" smtClean="0"/>
              <a:pPr/>
              <a:t>‹#›</a:t>
            </a:fld>
            <a:endParaRPr lang="ar-SA"/>
          </a:p>
        </p:txBody>
      </p:sp>
    </p:spTree>
    <p:extLst>
      <p:ext uri="{BB962C8B-B14F-4D97-AF65-F5344CB8AC3E}">
        <p14:creationId xmlns:p14="http://schemas.microsoft.com/office/powerpoint/2010/main" val="3107960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4FB2B55B-42E3-41B0-8103-8908457BA06C}" type="datetimeFigureOut">
              <a:rPr lang="ar-SA" smtClean="0"/>
              <a:pPr/>
              <a:t>10/11/37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3333FB24-CADB-46C6-A9BE-B4104266B987}" type="slidenum">
              <a:rPr lang="ar-SA" smtClean="0"/>
              <a:pPr/>
              <a:t>‹#›</a:t>
            </a:fld>
            <a:endParaRPr lang="ar-SA"/>
          </a:p>
        </p:txBody>
      </p:sp>
    </p:spTree>
    <p:extLst>
      <p:ext uri="{BB962C8B-B14F-4D97-AF65-F5344CB8AC3E}">
        <p14:creationId xmlns:p14="http://schemas.microsoft.com/office/powerpoint/2010/main" val="10589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4FB2B55B-42E3-41B0-8103-8908457BA06C}" type="datetimeFigureOut">
              <a:rPr lang="ar-SA" smtClean="0"/>
              <a:pPr/>
              <a:t>10/11/37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3333FB24-CADB-46C6-A9BE-B4104266B987}" type="slidenum">
              <a:rPr lang="ar-SA" smtClean="0"/>
              <a:pPr/>
              <a:t>‹#›</a:t>
            </a:fld>
            <a:endParaRPr lang="ar-SA"/>
          </a:p>
        </p:txBody>
      </p:sp>
    </p:spTree>
    <p:extLst>
      <p:ext uri="{BB962C8B-B14F-4D97-AF65-F5344CB8AC3E}">
        <p14:creationId xmlns:p14="http://schemas.microsoft.com/office/powerpoint/2010/main" val="1397585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4FB2B55B-42E3-41B0-8103-8908457BA06C}" type="datetimeFigureOut">
              <a:rPr lang="ar-SA" smtClean="0"/>
              <a:pPr/>
              <a:t>10/11/37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3333FB24-CADB-46C6-A9BE-B4104266B987}" type="slidenum">
              <a:rPr lang="ar-SA" smtClean="0"/>
              <a:pPr/>
              <a:t>‹#›</a:t>
            </a:fld>
            <a:endParaRPr lang="ar-SA"/>
          </a:p>
        </p:txBody>
      </p:sp>
    </p:spTree>
    <p:extLst>
      <p:ext uri="{BB962C8B-B14F-4D97-AF65-F5344CB8AC3E}">
        <p14:creationId xmlns:p14="http://schemas.microsoft.com/office/powerpoint/2010/main" val="274169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4FB2B55B-42E3-41B0-8103-8908457BA06C}" type="datetimeFigureOut">
              <a:rPr lang="ar-SA" smtClean="0"/>
              <a:pPr/>
              <a:t>10/11/37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3333FB24-CADB-46C6-A9BE-B4104266B987}" type="slidenum">
              <a:rPr lang="ar-SA" smtClean="0"/>
              <a:pPr/>
              <a:t>‹#›</a:t>
            </a:fld>
            <a:endParaRPr lang="ar-SA"/>
          </a:p>
        </p:txBody>
      </p:sp>
    </p:spTree>
    <p:extLst>
      <p:ext uri="{BB962C8B-B14F-4D97-AF65-F5344CB8AC3E}">
        <p14:creationId xmlns:p14="http://schemas.microsoft.com/office/powerpoint/2010/main" val="3555495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4FB2B55B-42E3-41B0-8103-8908457BA06C}" type="datetimeFigureOut">
              <a:rPr lang="ar-SA" smtClean="0"/>
              <a:pPr/>
              <a:t>10/11/37</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3333FB24-CADB-46C6-A9BE-B4104266B987}" type="slidenum">
              <a:rPr lang="ar-SA" smtClean="0"/>
              <a:pPr/>
              <a:t>‹#›</a:t>
            </a:fld>
            <a:endParaRPr lang="ar-SA"/>
          </a:p>
        </p:txBody>
      </p:sp>
    </p:spTree>
    <p:extLst>
      <p:ext uri="{BB962C8B-B14F-4D97-AF65-F5344CB8AC3E}">
        <p14:creationId xmlns:p14="http://schemas.microsoft.com/office/powerpoint/2010/main" val="1064613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4FB2B55B-42E3-41B0-8103-8908457BA06C}" type="datetimeFigureOut">
              <a:rPr lang="ar-SA" smtClean="0"/>
              <a:pPr/>
              <a:t>10/11/37</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3333FB24-CADB-46C6-A9BE-B4104266B987}" type="slidenum">
              <a:rPr lang="ar-SA" smtClean="0"/>
              <a:pPr/>
              <a:t>‹#›</a:t>
            </a:fld>
            <a:endParaRPr lang="ar-SA"/>
          </a:p>
        </p:txBody>
      </p:sp>
    </p:spTree>
    <p:extLst>
      <p:ext uri="{BB962C8B-B14F-4D97-AF65-F5344CB8AC3E}">
        <p14:creationId xmlns:p14="http://schemas.microsoft.com/office/powerpoint/2010/main" val="842699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4FB2B55B-42E3-41B0-8103-8908457BA06C}" type="datetimeFigureOut">
              <a:rPr lang="ar-SA" smtClean="0"/>
              <a:pPr/>
              <a:t>10/11/37</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3333FB24-CADB-46C6-A9BE-B4104266B987}" type="slidenum">
              <a:rPr lang="ar-SA" smtClean="0"/>
              <a:pPr/>
              <a:t>‹#›</a:t>
            </a:fld>
            <a:endParaRPr lang="ar-SA"/>
          </a:p>
        </p:txBody>
      </p:sp>
    </p:spTree>
    <p:extLst>
      <p:ext uri="{BB962C8B-B14F-4D97-AF65-F5344CB8AC3E}">
        <p14:creationId xmlns:p14="http://schemas.microsoft.com/office/powerpoint/2010/main" val="488884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4FB2B55B-42E3-41B0-8103-8908457BA06C}" type="datetimeFigureOut">
              <a:rPr lang="ar-SA" smtClean="0"/>
              <a:pPr/>
              <a:t>10/11/37</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3333FB24-CADB-46C6-A9BE-B4104266B987}" type="slidenum">
              <a:rPr lang="ar-SA" smtClean="0"/>
              <a:pPr/>
              <a:t>‹#›</a:t>
            </a:fld>
            <a:endParaRPr lang="ar-SA"/>
          </a:p>
        </p:txBody>
      </p:sp>
    </p:spTree>
    <p:extLst>
      <p:ext uri="{BB962C8B-B14F-4D97-AF65-F5344CB8AC3E}">
        <p14:creationId xmlns:p14="http://schemas.microsoft.com/office/powerpoint/2010/main" val="2385434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4FB2B55B-42E3-41B0-8103-8908457BA06C}" type="datetimeFigureOut">
              <a:rPr lang="ar-SA" smtClean="0"/>
              <a:pPr/>
              <a:t>10/11/37</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3333FB24-CADB-46C6-A9BE-B4104266B987}" type="slidenum">
              <a:rPr lang="ar-SA" smtClean="0"/>
              <a:pPr/>
              <a:t>‹#›</a:t>
            </a:fld>
            <a:endParaRPr lang="ar-SA"/>
          </a:p>
        </p:txBody>
      </p:sp>
    </p:spTree>
    <p:extLst>
      <p:ext uri="{BB962C8B-B14F-4D97-AF65-F5344CB8AC3E}">
        <p14:creationId xmlns:p14="http://schemas.microsoft.com/office/powerpoint/2010/main" val="216153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4FB2B55B-42E3-41B0-8103-8908457BA06C}" type="datetimeFigureOut">
              <a:rPr lang="ar-SA" smtClean="0"/>
              <a:pPr/>
              <a:t>10/11/37</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3333FB24-CADB-46C6-A9BE-B4104266B987}" type="slidenum">
              <a:rPr lang="ar-SA" smtClean="0"/>
              <a:pPr/>
              <a:t>‹#›</a:t>
            </a:fld>
            <a:endParaRPr lang="ar-SA"/>
          </a:p>
        </p:txBody>
      </p:sp>
    </p:spTree>
    <p:extLst>
      <p:ext uri="{BB962C8B-B14F-4D97-AF65-F5344CB8AC3E}">
        <p14:creationId xmlns:p14="http://schemas.microsoft.com/office/powerpoint/2010/main" val="3641387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1000"/>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FB2B55B-42E3-41B0-8103-8908457BA06C}" type="datetimeFigureOut">
              <a:rPr lang="ar-SA" smtClean="0"/>
              <a:pPr/>
              <a:t>10/11/37</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333FB24-CADB-46C6-A9BE-B4104266B987}" type="slidenum">
              <a:rPr lang="ar-SA" smtClean="0"/>
              <a:pPr/>
              <a:t>‹#›</a:t>
            </a:fld>
            <a:endParaRPr lang="ar-SA"/>
          </a:p>
        </p:txBody>
      </p:sp>
    </p:spTree>
    <p:extLst>
      <p:ext uri="{BB962C8B-B14F-4D97-AF65-F5344CB8AC3E}">
        <p14:creationId xmlns:p14="http://schemas.microsoft.com/office/powerpoint/2010/main" val="1682697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3568" y="2420888"/>
            <a:ext cx="7772400" cy="1470025"/>
          </a:xfrm>
        </p:spPr>
        <p:txBody>
          <a:bodyPr/>
          <a:lstStyle/>
          <a:p>
            <a:r>
              <a:rPr lang="ar-SA" dirty="0" smtClean="0"/>
              <a:t>بسم الله الرحمن الرحيم </a:t>
            </a:r>
            <a:endParaRPr lang="ar-SA" dirty="0"/>
          </a:p>
        </p:txBody>
      </p:sp>
    </p:spTree>
    <p:extLst>
      <p:ext uri="{BB962C8B-B14F-4D97-AF65-F5344CB8AC3E}">
        <p14:creationId xmlns:p14="http://schemas.microsoft.com/office/powerpoint/2010/main" val="466651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مسجد الخريزة في عنيزة </a:t>
            </a:r>
            <a:endParaRPr lang="ar-SA" dirty="0"/>
          </a:p>
        </p:txBody>
      </p:sp>
      <p:sp>
        <p:nvSpPr>
          <p:cNvPr id="3" name="عنصر نائب للمحتوى 2"/>
          <p:cNvSpPr>
            <a:spLocks noGrp="1"/>
          </p:cNvSpPr>
          <p:nvPr>
            <p:ph idx="1"/>
          </p:nvPr>
        </p:nvSpPr>
        <p:spPr>
          <a:xfrm>
            <a:off x="5724128" y="1600200"/>
            <a:ext cx="3419872" cy="4781127"/>
          </a:xfrm>
        </p:spPr>
        <p:txBody>
          <a:bodyPr>
            <a:normAutofit/>
          </a:bodyPr>
          <a:lstStyle/>
          <a:p>
            <a:r>
              <a:rPr lang="ar-SA" sz="2000" b="1" dirty="0" smtClean="0"/>
              <a:t>يقع هذا المسجد في محافظة عنيزة في منطقة القصيم وهو قريب جدا من جامع الشيخ محمد بن عثيمين رحمة الله</a:t>
            </a:r>
          </a:p>
          <a:p>
            <a:r>
              <a:rPr lang="ar-SA" sz="2000" b="1" dirty="0" smtClean="0"/>
              <a:t>تأسس في عام 1210هـ</a:t>
            </a:r>
          </a:p>
          <a:p>
            <a:r>
              <a:rPr lang="ar-SA" sz="2000" b="1" dirty="0" smtClean="0"/>
              <a:t>وتم تجديده على نفس الطراز في عام 1337هـ</a:t>
            </a:r>
          </a:p>
          <a:p>
            <a:r>
              <a:rPr lang="ar-SA" sz="2000" b="1" dirty="0" smtClean="0"/>
              <a:t>لا تزال تقام فيه الصلوات الخمس الى الوقت الحالي </a:t>
            </a:r>
          </a:p>
          <a:p>
            <a:r>
              <a:rPr lang="ar-SA" sz="2000" b="1" dirty="0" smtClean="0"/>
              <a:t>وتبلغ المساحة الاجمالية للمسجد وملحقاته حوالي 225م</a:t>
            </a:r>
            <a:r>
              <a:rPr lang="en-US" sz="1600" b="1" dirty="0" smtClean="0"/>
              <a:t>2</a:t>
            </a:r>
            <a:r>
              <a:rPr lang="ar-SA" sz="1600" b="1" dirty="0" smtClean="0"/>
              <a:t> </a:t>
            </a:r>
            <a:r>
              <a:rPr lang="ar-SA" sz="2000" b="1" dirty="0" smtClean="0"/>
              <a:t>تقريبا .</a:t>
            </a:r>
            <a:endParaRPr lang="ar-SA" sz="2000" b="1" dirty="0"/>
          </a:p>
        </p:txBody>
      </p:sp>
      <p:pic>
        <p:nvPicPr>
          <p:cNvPr id="3074" name="Picture 2" descr="C:\Users\Mohtrev\Desktop\العرض\9169480313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5472608" cy="496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1045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ohtrev\Desktop\العرض\11192849_1584079861871424_19138647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768"/>
            <a:ext cx="4427984" cy="504056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ohtrev\Desktop\العرض\B79o-B7CMAEzhl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125" y="1340768"/>
            <a:ext cx="4603875" cy="5040560"/>
          </a:xfrm>
          <a:prstGeom prst="rect">
            <a:avLst/>
          </a:prstGeom>
          <a:noFill/>
          <a:extLst>
            <a:ext uri="{909E8E84-426E-40DD-AFC4-6F175D3DCCD1}">
              <a14:hiddenFill xmlns:a14="http://schemas.microsoft.com/office/drawing/2010/main">
                <a:solidFill>
                  <a:srgbClr val="FFFFFF"/>
                </a:solidFill>
              </a14:hiddenFill>
            </a:ext>
          </a:extLst>
        </p:spPr>
      </p:pic>
      <p:sp>
        <p:nvSpPr>
          <p:cNvPr id="4" name="عنوان 1"/>
          <p:cNvSpPr>
            <a:spLocks noGrp="1"/>
          </p:cNvSpPr>
          <p:nvPr>
            <p:ph type="title"/>
          </p:nvPr>
        </p:nvSpPr>
        <p:spPr>
          <a:xfrm>
            <a:off x="457200" y="116632"/>
            <a:ext cx="8229600" cy="1143000"/>
          </a:xfrm>
        </p:spPr>
        <p:txBody>
          <a:bodyPr>
            <a:normAutofit/>
          </a:bodyPr>
          <a:lstStyle/>
          <a:p>
            <a:r>
              <a:rPr lang="ar-SA" sz="4000" dirty="0" smtClean="0"/>
              <a:t>صور للمسجد من الداخل</a:t>
            </a:r>
            <a:endParaRPr lang="ar-SA" sz="4000" dirty="0"/>
          </a:p>
        </p:txBody>
      </p:sp>
    </p:spTree>
    <p:extLst>
      <p:ext uri="{BB962C8B-B14F-4D97-AF65-F5344CB8AC3E}">
        <p14:creationId xmlns:p14="http://schemas.microsoft.com/office/powerpoint/2010/main" val="13012294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اليوم الثاني</a:t>
            </a:r>
            <a:endParaRPr lang="ar-SA" dirty="0"/>
          </a:p>
        </p:txBody>
      </p:sp>
      <p:sp>
        <p:nvSpPr>
          <p:cNvPr id="3" name="عنصر نائب للمحتوى 2"/>
          <p:cNvSpPr>
            <a:spLocks noGrp="1"/>
          </p:cNvSpPr>
          <p:nvPr>
            <p:ph idx="1"/>
          </p:nvPr>
        </p:nvSpPr>
        <p:spPr/>
        <p:txBody>
          <a:bodyPr/>
          <a:lstStyle/>
          <a:p>
            <a:r>
              <a:rPr lang="ar-SA" b="1" dirty="0"/>
              <a:t>زيارة مقصورة السويلم </a:t>
            </a:r>
            <a:endParaRPr lang="ar-SA" b="1" dirty="0" smtClean="0"/>
          </a:p>
          <a:p>
            <a:r>
              <a:rPr lang="ar-SA" b="1" dirty="0" smtClean="0"/>
              <a:t>زيارة مقصورة و مزرعة الراجحي  </a:t>
            </a:r>
            <a:r>
              <a:rPr lang="ar-SA" b="1" dirty="0"/>
              <a:t>بالبكيرية </a:t>
            </a:r>
            <a:endParaRPr lang="ar-SA" b="1" dirty="0" smtClean="0"/>
          </a:p>
          <a:p>
            <a:r>
              <a:rPr lang="ar-SA" b="1" dirty="0" smtClean="0"/>
              <a:t>زيارة </a:t>
            </a:r>
            <a:r>
              <a:rPr lang="ar-SA" b="1" dirty="0"/>
              <a:t>سوق المجلس بالمذنب </a:t>
            </a:r>
            <a:endParaRPr lang="ar-SA" b="1" dirty="0" smtClean="0"/>
          </a:p>
          <a:p>
            <a:r>
              <a:rPr lang="ar-SA" b="1" dirty="0" smtClean="0"/>
              <a:t>حضور </a:t>
            </a:r>
            <a:r>
              <a:rPr lang="ar-SA" b="1" dirty="0"/>
              <a:t>انطلاق احتفالات </a:t>
            </a:r>
            <a:r>
              <a:rPr lang="ar-SA" b="1" dirty="0" smtClean="0"/>
              <a:t>ملتقى التراث </a:t>
            </a:r>
            <a:r>
              <a:rPr lang="ar-SA" b="1" dirty="0"/>
              <a:t>العمراني </a:t>
            </a:r>
          </a:p>
          <a:p>
            <a:endParaRPr lang="ar-SA" dirty="0"/>
          </a:p>
        </p:txBody>
      </p:sp>
    </p:spTree>
    <p:extLst>
      <p:ext uri="{BB962C8B-B14F-4D97-AF65-F5344CB8AC3E}">
        <p14:creationId xmlns:p14="http://schemas.microsoft.com/office/powerpoint/2010/main" val="8069509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مقصورة السويلم بالبكيرية </a:t>
            </a:r>
            <a:endParaRPr lang="ar-SA" dirty="0"/>
          </a:p>
        </p:txBody>
      </p:sp>
      <p:sp>
        <p:nvSpPr>
          <p:cNvPr id="3" name="عنصر نائب للمحتوى 2"/>
          <p:cNvSpPr>
            <a:spLocks noGrp="1"/>
          </p:cNvSpPr>
          <p:nvPr>
            <p:ph idx="1"/>
          </p:nvPr>
        </p:nvSpPr>
        <p:spPr>
          <a:xfrm>
            <a:off x="5724128" y="1600201"/>
            <a:ext cx="3419872" cy="4493096"/>
          </a:xfrm>
        </p:spPr>
        <p:txBody>
          <a:bodyPr>
            <a:normAutofit/>
          </a:bodyPr>
          <a:lstStyle/>
          <a:p>
            <a:r>
              <a:rPr lang="ar-SA" sz="2000" b="1" dirty="0"/>
              <a:t>هي عبارة عن قصر أثري كبير يتضمن ملاحق بنيت مطلع القرن الثالث عشر الهجري، في عهد أمير البكيرية عبد الله بن سويلم بن عثمان آل سويلم </a:t>
            </a:r>
            <a:r>
              <a:rPr lang="ar-SA" sz="2000" b="1" dirty="0" smtClean="0"/>
              <a:t>في عام 1340</a:t>
            </a:r>
          </a:p>
          <a:p>
            <a:r>
              <a:rPr lang="ar-SA" sz="1800" b="1" dirty="0"/>
              <a:t>وكانت مقصورة السويلم مقراً للإمارة فترة من الزمن، حيث استُقبل فيها عدد من الملوك والشخصيات البارزة مثل </a:t>
            </a:r>
            <a:r>
              <a:rPr lang="ar-SA" sz="1800" b="1" dirty="0" smtClean="0"/>
              <a:t>الإمام</a:t>
            </a:r>
            <a:r>
              <a:rPr lang="en-US" sz="1800" b="1" dirty="0" smtClean="0"/>
              <a:t> </a:t>
            </a:r>
            <a:r>
              <a:rPr lang="ar-SA" sz="1800" b="1" dirty="0" smtClean="0"/>
              <a:t>فيصل بن تركي والملك عبدالعزيز</a:t>
            </a:r>
            <a:r>
              <a:rPr lang="en-US" sz="1800" b="1" dirty="0" smtClean="0"/>
              <a:t>  </a:t>
            </a:r>
            <a:r>
              <a:rPr lang="en-US" sz="1800" b="1" dirty="0"/>
              <a:t> </a:t>
            </a:r>
            <a:r>
              <a:rPr lang="ar-SA" sz="1800" b="1" dirty="0" smtClean="0"/>
              <a:t>حين </a:t>
            </a:r>
            <a:r>
              <a:rPr lang="ar-SA" sz="1800" b="1" dirty="0"/>
              <a:t>قدم إلى البكيرية </a:t>
            </a:r>
            <a:r>
              <a:rPr lang="ar-SA" sz="1800" b="1" dirty="0" smtClean="0"/>
              <a:t>عام</a:t>
            </a:r>
            <a:r>
              <a:rPr lang="ar-SA" sz="1800" b="1" dirty="0"/>
              <a:t> </a:t>
            </a:r>
            <a:r>
              <a:rPr lang="ar-SA" sz="1800" b="1" dirty="0" smtClean="0"/>
              <a:t>1325 هـ</a:t>
            </a:r>
            <a:endParaRPr lang="ar-SA" sz="2000" b="1" dirty="0" smtClean="0"/>
          </a:p>
        </p:txBody>
      </p:sp>
      <p:pic>
        <p:nvPicPr>
          <p:cNvPr id="5122" name="Picture 2" descr="C:\Users\Mohtrev\Desktop\العرض\IMG_01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1601416"/>
            <a:ext cx="5400601" cy="5014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8777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ohtrev\Desktop\العرض\IMG_01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0264" y="1431032"/>
            <a:ext cx="4896544" cy="4572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Mohtrev\Desktop\العرض\IMG_01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268760"/>
            <a:ext cx="4427984" cy="4896544"/>
          </a:xfrm>
          <a:prstGeom prst="rect">
            <a:avLst/>
          </a:prstGeom>
          <a:noFill/>
          <a:extLst>
            <a:ext uri="{909E8E84-426E-40DD-AFC4-6F175D3DCCD1}">
              <a14:hiddenFill xmlns:a14="http://schemas.microsoft.com/office/drawing/2010/main">
                <a:solidFill>
                  <a:srgbClr val="FFFFFF"/>
                </a:solidFill>
              </a14:hiddenFill>
            </a:ext>
          </a:extLst>
        </p:spPr>
      </p:pic>
      <p:sp>
        <p:nvSpPr>
          <p:cNvPr id="4" name="عنوان 1"/>
          <p:cNvSpPr>
            <a:spLocks noGrp="1"/>
          </p:cNvSpPr>
          <p:nvPr>
            <p:ph type="title"/>
          </p:nvPr>
        </p:nvSpPr>
        <p:spPr>
          <a:xfrm>
            <a:off x="457200" y="116632"/>
            <a:ext cx="8229600" cy="1143000"/>
          </a:xfrm>
        </p:spPr>
        <p:txBody>
          <a:bodyPr>
            <a:normAutofit/>
          </a:bodyPr>
          <a:lstStyle/>
          <a:p>
            <a:r>
              <a:rPr lang="ar-SA" sz="4000" dirty="0" smtClean="0"/>
              <a:t>صور للمقصورة من الداخل </a:t>
            </a:r>
            <a:endParaRPr lang="ar-SA" sz="4000" dirty="0"/>
          </a:p>
        </p:txBody>
      </p:sp>
    </p:spTree>
    <p:extLst>
      <p:ext uri="{BB962C8B-B14F-4D97-AF65-F5344CB8AC3E}">
        <p14:creationId xmlns:p14="http://schemas.microsoft.com/office/powerpoint/2010/main" val="32640851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Mohtrev\Desktop\100CANON\IMG_01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2736"/>
            <a:ext cx="4572000" cy="489654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Mohtrev\Desktop\100CANON\IMG_01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052736"/>
            <a:ext cx="4499992"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810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Mohtrev\Desktop\العرض\IMG_01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556792"/>
            <a:ext cx="8352928" cy="5184576"/>
          </a:xfrm>
          <a:prstGeom prst="rect">
            <a:avLst/>
          </a:prstGeom>
          <a:noFill/>
          <a:extLst>
            <a:ext uri="{909E8E84-426E-40DD-AFC4-6F175D3DCCD1}">
              <a14:hiddenFill xmlns:a14="http://schemas.microsoft.com/office/drawing/2010/main">
                <a:solidFill>
                  <a:srgbClr val="FFFFFF"/>
                </a:solidFill>
              </a14:hiddenFill>
            </a:ext>
          </a:extLst>
        </p:spPr>
      </p:pic>
      <p:sp>
        <p:nvSpPr>
          <p:cNvPr id="3" name="عنوان 1"/>
          <p:cNvSpPr>
            <a:spLocks noGrp="1"/>
          </p:cNvSpPr>
          <p:nvPr>
            <p:ph type="title"/>
          </p:nvPr>
        </p:nvSpPr>
        <p:spPr>
          <a:xfrm>
            <a:off x="457200" y="274638"/>
            <a:ext cx="8229600" cy="1143000"/>
          </a:xfrm>
        </p:spPr>
        <p:txBody>
          <a:bodyPr>
            <a:noAutofit/>
          </a:bodyPr>
          <a:lstStyle/>
          <a:p>
            <a:r>
              <a:rPr lang="ar-SA" sz="3200" dirty="0" smtClean="0"/>
              <a:t>صورة جماعية للطلاب مع اعضاء الجمعية الجغرافية الخليجية </a:t>
            </a:r>
            <a:endParaRPr lang="ar-SA" sz="3200" dirty="0"/>
          </a:p>
        </p:txBody>
      </p:sp>
    </p:spTree>
    <p:extLst>
      <p:ext uri="{BB962C8B-B14F-4D97-AF65-F5344CB8AC3E}">
        <p14:creationId xmlns:p14="http://schemas.microsoft.com/office/powerpoint/2010/main" val="24526352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a:t>مقصورة </a:t>
            </a:r>
            <a:r>
              <a:rPr lang="ar-SA" b="1" dirty="0" smtClean="0"/>
              <a:t>الراجحي  </a:t>
            </a:r>
            <a:r>
              <a:rPr lang="ar-SA" b="1" dirty="0"/>
              <a:t>بالبكيرية</a:t>
            </a:r>
            <a:endParaRPr lang="ar-SA" dirty="0"/>
          </a:p>
        </p:txBody>
      </p:sp>
      <p:sp>
        <p:nvSpPr>
          <p:cNvPr id="3" name="عنصر نائب للمحتوى 2"/>
          <p:cNvSpPr>
            <a:spLocks noGrp="1"/>
          </p:cNvSpPr>
          <p:nvPr>
            <p:ph idx="1"/>
          </p:nvPr>
        </p:nvSpPr>
        <p:spPr>
          <a:xfrm>
            <a:off x="6259687" y="1844823"/>
            <a:ext cx="2884313" cy="4104457"/>
          </a:xfrm>
        </p:spPr>
        <p:txBody>
          <a:bodyPr>
            <a:normAutofit/>
          </a:bodyPr>
          <a:lstStyle/>
          <a:p>
            <a:r>
              <a:rPr lang="ar-SA" sz="2000" b="1" dirty="0"/>
              <a:t>تعود </a:t>
            </a:r>
            <a:r>
              <a:rPr lang="ar-SA" sz="2000" b="1" dirty="0" smtClean="0"/>
              <a:t>هذه المقصورة لعائلة </a:t>
            </a:r>
            <a:r>
              <a:rPr lang="ar-SA" sz="2000" b="1" dirty="0"/>
              <a:t>الراجحي </a:t>
            </a:r>
            <a:r>
              <a:rPr lang="ar-SA" sz="2000" b="1" dirty="0" smtClean="0"/>
              <a:t>حيث تم </a:t>
            </a:r>
            <a:r>
              <a:rPr lang="ar-SA" sz="2000" b="1" dirty="0"/>
              <a:t>اعادة ترميمها على الشكل المقارب لها في السابق بشكل رائع ويعود تاريخها الى أكثر من 250 سنه </a:t>
            </a:r>
            <a:r>
              <a:rPr lang="ar-SA" sz="2000" b="1" dirty="0" smtClean="0"/>
              <a:t>ماضية</a:t>
            </a:r>
          </a:p>
          <a:p>
            <a:r>
              <a:rPr lang="ar-SA" sz="2000" b="1" dirty="0"/>
              <a:t>تقع هذه المقصورة في الجزء الجنوبي الشرقي لمحافظة البكيرية </a:t>
            </a:r>
            <a:r>
              <a:rPr lang="ar-SA" sz="2000" b="1" dirty="0" smtClean="0"/>
              <a:t>.</a:t>
            </a:r>
            <a:r>
              <a:rPr lang="ar-SA" sz="2000" dirty="0"/>
              <a:t> </a:t>
            </a:r>
            <a:endParaRPr lang="ar-SA" sz="2000" b="1" dirty="0"/>
          </a:p>
        </p:txBody>
      </p:sp>
      <p:pic>
        <p:nvPicPr>
          <p:cNvPr id="9220" name="Picture 4" descr="C:\Users\Mohtrev\Desktop\العرض\IMG_01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44824"/>
            <a:ext cx="6080175"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5603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a:t>مزرعة </a:t>
            </a:r>
            <a:r>
              <a:rPr lang="ar-SA" b="1" dirty="0" smtClean="0"/>
              <a:t>الراجحي</a:t>
            </a:r>
            <a:endParaRPr lang="ar-SA" dirty="0"/>
          </a:p>
        </p:txBody>
      </p:sp>
      <p:sp>
        <p:nvSpPr>
          <p:cNvPr id="3" name="عنصر نائب للمحتوى 2"/>
          <p:cNvSpPr>
            <a:spLocks noGrp="1"/>
          </p:cNvSpPr>
          <p:nvPr>
            <p:ph idx="1"/>
          </p:nvPr>
        </p:nvSpPr>
        <p:spPr>
          <a:xfrm>
            <a:off x="6012160" y="1600200"/>
            <a:ext cx="3131840" cy="4925144"/>
          </a:xfrm>
        </p:spPr>
        <p:txBody>
          <a:bodyPr>
            <a:normAutofit/>
          </a:bodyPr>
          <a:lstStyle/>
          <a:p>
            <a:r>
              <a:rPr lang="ar-SA" sz="2000" b="1" dirty="0" smtClean="0"/>
              <a:t>سجلت مزرعة الراجحي حضورا عالميا ادخلها التاريخ الزراعي حيث </a:t>
            </a:r>
            <a:r>
              <a:rPr lang="ar-SA" sz="2000" b="1" dirty="0"/>
              <a:t>دخلت موسوعة </a:t>
            </a:r>
            <a:r>
              <a:rPr lang="ar-SA" sz="2000" b="1" dirty="0" err="1"/>
              <a:t>غينيس</a:t>
            </a:r>
            <a:r>
              <a:rPr lang="ar-SA" sz="2000" b="1" dirty="0"/>
              <a:t> عام 2005 </a:t>
            </a:r>
            <a:r>
              <a:rPr lang="ar-SA" sz="2000" b="1" dirty="0" smtClean="0"/>
              <a:t>م كأكبر مزرعة نخيل في العالم </a:t>
            </a:r>
            <a:endParaRPr lang="ar-SA" sz="2000" b="1" dirty="0"/>
          </a:p>
          <a:p>
            <a:r>
              <a:rPr lang="ar-SA" sz="2000" b="1" dirty="0" smtClean="0"/>
              <a:t> حيث يوجد في هذه المزرعة 200 الف نخلة و45 صنف وبلغت كمية الانتاج 5000 طن </a:t>
            </a:r>
          </a:p>
          <a:p>
            <a:r>
              <a:rPr lang="ar-SA" sz="2000" b="1" dirty="0" smtClean="0"/>
              <a:t>وتبلغ المساحة الاجمالية لهذه الاوقاف 5600 </a:t>
            </a:r>
            <a:r>
              <a:rPr lang="ar-SA" sz="2000" b="1" dirty="0"/>
              <a:t>هكتاراً</a:t>
            </a:r>
            <a:r>
              <a:rPr lang="ar-SA" sz="2000" b="1" dirty="0" smtClean="0"/>
              <a:t> </a:t>
            </a:r>
            <a:endParaRPr lang="ar-SA" sz="2000" b="1" dirty="0"/>
          </a:p>
        </p:txBody>
      </p:sp>
      <p:pic>
        <p:nvPicPr>
          <p:cNvPr id="10242" name="Picture 2" descr="C:\Users\Mohtrev\Desktop\العرض\dat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556792"/>
            <a:ext cx="5760640"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4498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b="1" dirty="0"/>
              <a:t>سوق المجلس بالمذنب </a:t>
            </a:r>
            <a:endParaRPr lang="ar-SA" dirty="0"/>
          </a:p>
        </p:txBody>
      </p:sp>
      <p:sp>
        <p:nvSpPr>
          <p:cNvPr id="3" name="عنصر نائب للمحتوى 2"/>
          <p:cNvSpPr>
            <a:spLocks noGrp="1"/>
          </p:cNvSpPr>
          <p:nvPr>
            <p:ph idx="1"/>
          </p:nvPr>
        </p:nvSpPr>
        <p:spPr>
          <a:xfrm>
            <a:off x="5796136" y="1600200"/>
            <a:ext cx="3347864" cy="4525963"/>
          </a:xfrm>
        </p:spPr>
        <p:txBody>
          <a:bodyPr>
            <a:normAutofit/>
          </a:bodyPr>
          <a:lstStyle/>
          <a:p>
            <a:r>
              <a:rPr lang="ar-SA" sz="2000" b="1" dirty="0" smtClean="0"/>
              <a:t>تأسس قبل 250 سنة تقريبا </a:t>
            </a:r>
          </a:p>
          <a:p>
            <a:r>
              <a:rPr lang="ar-SA" sz="2000" b="1" dirty="0"/>
              <a:t>يمثل سوق المجلس التراثي بمحافظة المذنب نموذجاً مثالياً للأسواق القديمة التي كانت سائدة قديماً في وسط </a:t>
            </a:r>
            <a:r>
              <a:rPr lang="ar-SA" sz="2000" b="1" dirty="0" smtClean="0"/>
              <a:t>المملكة .</a:t>
            </a:r>
          </a:p>
          <a:p>
            <a:r>
              <a:rPr lang="ar-SA" sz="2000" b="1" dirty="0"/>
              <a:t>وقد </a:t>
            </a:r>
            <a:r>
              <a:rPr lang="ar-SA" sz="2000" b="1" dirty="0" smtClean="0"/>
              <a:t>استحق سوق </a:t>
            </a:r>
            <a:r>
              <a:rPr lang="ar-SA" sz="2000" b="1" dirty="0"/>
              <a:t>المجلس بجدارة الحصول على جائزة الأمير سلطان بن سلمان للحفاظ على التراث العمراني عام ٢٠٠٨م وجائزة التميز السياحي فئة (أفضل مكان جذب سياحي) لعام ٢٠١١م</a:t>
            </a:r>
            <a:r>
              <a:rPr lang="en-US" sz="2000" b="1" dirty="0"/>
              <a:t>.</a:t>
            </a:r>
            <a:endParaRPr lang="en-US" sz="2000" dirty="0"/>
          </a:p>
        </p:txBody>
      </p:sp>
      <p:pic>
        <p:nvPicPr>
          <p:cNvPr id="11266" name="Picture 2" descr="C:\Users\Mohtrev\Desktop\344583_843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628800"/>
            <a:ext cx="5379918"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168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تقرير عن رحلة القصيم والعلا</a:t>
            </a:r>
            <a:endParaRPr lang="ar-SA" dirty="0"/>
          </a:p>
        </p:txBody>
      </p:sp>
      <p:sp>
        <p:nvSpPr>
          <p:cNvPr id="3" name="عنصر نائب للمحتوى 2"/>
          <p:cNvSpPr>
            <a:spLocks noGrp="1"/>
          </p:cNvSpPr>
          <p:nvPr>
            <p:ph idx="1"/>
          </p:nvPr>
        </p:nvSpPr>
        <p:spPr/>
        <p:txBody>
          <a:bodyPr/>
          <a:lstStyle/>
          <a:p>
            <a:r>
              <a:rPr lang="ar-SA" dirty="0" smtClean="0"/>
              <a:t>اعداد طلاب جامعة أم القرى :</a:t>
            </a:r>
          </a:p>
          <a:p>
            <a:r>
              <a:rPr lang="ar-SA" dirty="0"/>
              <a:t>خالد عبدالله الهذلي</a:t>
            </a:r>
          </a:p>
          <a:p>
            <a:r>
              <a:rPr lang="ar-SA" dirty="0" smtClean="0"/>
              <a:t>احمد محه </a:t>
            </a:r>
            <a:r>
              <a:rPr lang="ar-SA" dirty="0" err="1" smtClean="0"/>
              <a:t>شراحيلي</a:t>
            </a:r>
            <a:endParaRPr lang="ar-SA" dirty="0" smtClean="0"/>
          </a:p>
          <a:p>
            <a:r>
              <a:rPr lang="ar-SA" dirty="0" smtClean="0"/>
              <a:t>حسن حامد حابس</a:t>
            </a:r>
          </a:p>
          <a:p>
            <a:pPr marL="0" indent="0">
              <a:buNone/>
            </a:pPr>
            <a:endParaRPr lang="ar-SA" dirty="0"/>
          </a:p>
        </p:txBody>
      </p:sp>
    </p:spTree>
    <p:extLst>
      <p:ext uri="{BB962C8B-B14F-4D97-AF65-F5344CB8AC3E}">
        <p14:creationId xmlns:p14="http://schemas.microsoft.com/office/powerpoint/2010/main" val="15581596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Mohtrev\Desktop\7719078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738" y="1484784"/>
            <a:ext cx="4370262" cy="48245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Mohtrev\Desktop\1363074483__IMG.0014.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784"/>
            <a:ext cx="4644008" cy="4824536"/>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3064717" y="518563"/>
            <a:ext cx="3219151" cy="584775"/>
          </a:xfrm>
          <a:prstGeom prst="rect">
            <a:avLst/>
          </a:prstGeom>
        </p:spPr>
        <p:txBody>
          <a:bodyPr wrap="none">
            <a:spAutoFit/>
          </a:bodyPr>
          <a:lstStyle/>
          <a:p>
            <a:r>
              <a:rPr lang="ar-SA" sz="3200" dirty="0" smtClean="0"/>
              <a:t>صور من داخل السوق </a:t>
            </a:r>
            <a:endParaRPr lang="ar-SA" sz="3200" dirty="0"/>
          </a:p>
        </p:txBody>
      </p:sp>
    </p:spTree>
    <p:extLst>
      <p:ext uri="{BB962C8B-B14F-4D97-AF65-F5344CB8AC3E}">
        <p14:creationId xmlns:p14="http://schemas.microsoft.com/office/powerpoint/2010/main" val="22756810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a:t>انطلاق احتفالات </a:t>
            </a:r>
            <a:r>
              <a:rPr lang="ar-SA" b="1" dirty="0" smtClean="0"/>
              <a:t>ملتقى التراث </a:t>
            </a:r>
            <a:r>
              <a:rPr lang="ar-SA" b="1" dirty="0"/>
              <a:t>العمراني</a:t>
            </a:r>
            <a:endParaRPr lang="ar-SA" dirty="0"/>
          </a:p>
        </p:txBody>
      </p:sp>
      <p:sp>
        <p:nvSpPr>
          <p:cNvPr id="3" name="عنصر نائب للمحتوى 2"/>
          <p:cNvSpPr>
            <a:spLocks noGrp="1"/>
          </p:cNvSpPr>
          <p:nvPr>
            <p:ph idx="1"/>
          </p:nvPr>
        </p:nvSpPr>
        <p:spPr>
          <a:xfrm>
            <a:off x="5508104" y="1628800"/>
            <a:ext cx="3635896" cy="4709120"/>
          </a:xfrm>
        </p:spPr>
        <p:txBody>
          <a:bodyPr>
            <a:noAutofit/>
          </a:bodyPr>
          <a:lstStyle/>
          <a:p>
            <a:r>
              <a:rPr lang="ar-SA" sz="2000" b="1" dirty="0"/>
              <a:t>بحضور صاحب السمو الملكي الأمير سلطان بن سلمان بن عبدالعزيز رئيس الهيئة العامة للسياحة والتراث </a:t>
            </a:r>
            <a:r>
              <a:rPr lang="ar-SA" sz="2000" b="1" dirty="0" smtClean="0"/>
              <a:t>الوطني. وبرعاية من </a:t>
            </a:r>
            <a:r>
              <a:rPr lang="ar-SA" sz="2000" b="1" dirty="0"/>
              <a:t>صاحب السمو الملكي الأمير د. فيصل بن مشعل بن سعود بن عبد </a:t>
            </a:r>
            <a:r>
              <a:rPr lang="ar-SA" sz="2000" b="1" dirty="0" smtClean="0"/>
              <a:t>العزيز </a:t>
            </a:r>
            <a:r>
              <a:rPr lang="ar-SA" sz="2000" b="1" dirty="0"/>
              <a:t>أمير منطقة </a:t>
            </a:r>
            <a:r>
              <a:rPr lang="ar-SA" sz="2000" b="1" dirty="0" smtClean="0"/>
              <a:t>القصيم.</a:t>
            </a:r>
          </a:p>
          <a:p>
            <a:r>
              <a:rPr lang="ar-SA" sz="2000" b="1" dirty="0" smtClean="0"/>
              <a:t>انطلقت فعاليات </a:t>
            </a:r>
            <a:r>
              <a:rPr lang="ar-SA" sz="2000" b="1" dirty="0"/>
              <a:t>ملتقى التراث العمراني الخامس، الذي تستضيفه منطقة القصيم هذا العام بإشراف وتنظيم الهيئة العامة للسياحة والتراث الوطني ومجموعة من الشركاء بالمنطقة.</a:t>
            </a:r>
            <a:endParaRPr lang="ar-SA" sz="2000" dirty="0"/>
          </a:p>
        </p:txBody>
      </p:sp>
      <p:pic>
        <p:nvPicPr>
          <p:cNvPr id="12290" name="Picture 2" descr="C:\Users\Mohtrev\Desktop\6f4fe17f112a499a9527c40b50345a49.jpg"/>
          <p:cNvPicPr>
            <a:picLocks noChangeAspect="1" noChangeArrowheads="1"/>
          </p:cNvPicPr>
          <p:nvPr/>
        </p:nvPicPr>
        <p:blipFill rotWithShape="1">
          <a:blip r:embed="rId2">
            <a:extLst>
              <a:ext uri="{28A0092B-C50C-407E-A947-70E740481C1C}">
                <a14:useLocalDpi xmlns:a14="http://schemas.microsoft.com/office/drawing/2010/main" val="0"/>
              </a:ext>
            </a:extLst>
          </a:blip>
          <a:srcRect r="43729"/>
          <a:stretch/>
        </p:blipFill>
        <p:spPr bwMode="auto">
          <a:xfrm>
            <a:off x="251520" y="1564266"/>
            <a:ext cx="5256584" cy="5067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6919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Mohtrev\Desktop\العرض\IMG_04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365109"/>
            <a:ext cx="8064896" cy="537659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2286000" y="548680"/>
            <a:ext cx="4572000" cy="584775"/>
          </a:xfrm>
          <a:prstGeom prst="rect">
            <a:avLst/>
          </a:prstGeom>
        </p:spPr>
        <p:txBody>
          <a:bodyPr>
            <a:spAutoFit/>
          </a:bodyPr>
          <a:lstStyle/>
          <a:p>
            <a:r>
              <a:rPr lang="ar-SA" sz="3200" dirty="0" smtClean="0"/>
              <a:t>صورة جماعية من داخل الملتقى </a:t>
            </a:r>
            <a:endParaRPr lang="ar-SA" sz="3200" dirty="0"/>
          </a:p>
        </p:txBody>
      </p:sp>
    </p:spTree>
    <p:extLst>
      <p:ext uri="{BB962C8B-B14F-4D97-AF65-F5344CB8AC3E}">
        <p14:creationId xmlns:p14="http://schemas.microsoft.com/office/powerpoint/2010/main" val="7578326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اليوم الثالث</a:t>
            </a:r>
            <a:endParaRPr lang="ar-SA" b="1" dirty="0"/>
          </a:p>
        </p:txBody>
      </p:sp>
      <p:sp>
        <p:nvSpPr>
          <p:cNvPr id="3" name="عنصر نائب للمحتوى 2"/>
          <p:cNvSpPr>
            <a:spLocks noGrp="1"/>
          </p:cNvSpPr>
          <p:nvPr>
            <p:ph idx="1"/>
          </p:nvPr>
        </p:nvSpPr>
        <p:spPr/>
        <p:txBody>
          <a:bodyPr/>
          <a:lstStyle/>
          <a:p>
            <a:r>
              <a:rPr lang="ar-SA" b="1" dirty="0"/>
              <a:t>زيارة قلعة </a:t>
            </a:r>
            <a:r>
              <a:rPr lang="ar-SA" b="1" dirty="0" err="1"/>
              <a:t>الجدعية</a:t>
            </a:r>
            <a:r>
              <a:rPr lang="ar-SA" b="1" dirty="0"/>
              <a:t> </a:t>
            </a:r>
            <a:r>
              <a:rPr lang="ar-SA" b="1" dirty="0" smtClean="0"/>
              <a:t>التراثية بالرس</a:t>
            </a:r>
          </a:p>
          <a:p>
            <a:r>
              <a:rPr lang="ar-SA" b="1" dirty="0" smtClean="0"/>
              <a:t>زيارة سوق </a:t>
            </a:r>
            <a:r>
              <a:rPr lang="ar-SA" b="1" dirty="0" err="1"/>
              <a:t>المسوكف</a:t>
            </a:r>
            <a:r>
              <a:rPr lang="ar-SA" b="1" dirty="0"/>
              <a:t> </a:t>
            </a:r>
            <a:endParaRPr lang="ar-SA" b="1" dirty="0" smtClean="0"/>
          </a:p>
          <a:p>
            <a:r>
              <a:rPr lang="ar-SA" b="1" dirty="0" smtClean="0"/>
              <a:t>زيارة بلدة </a:t>
            </a:r>
            <a:r>
              <a:rPr lang="ar-SA" b="1" dirty="0"/>
              <a:t>الخبراء التراثية </a:t>
            </a:r>
          </a:p>
          <a:p>
            <a:endParaRPr lang="ar-SA" dirty="0"/>
          </a:p>
        </p:txBody>
      </p:sp>
    </p:spTree>
    <p:extLst>
      <p:ext uri="{BB962C8B-B14F-4D97-AF65-F5344CB8AC3E}">
        <p14:creationId xmlns:p14="http://schemas.microsoft.com/office/powerpoint/2010/main" val="20922693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قلعة </a:t>
            </a:r>
            <a:r>
              <a:rPr lang="ar-SA" dirty="0" err="1" smtClean="0"/>
              <a:t>الجدعية</a:t>
            </a:r>
            <a:r>
              <a:rPr lang="ar-SA" dirty="0" smtClean="0"/>
              <a:t> التراثية بالرس</a:t>
            </a:r>
            <a:endParaRPr lang="ar-SA" dirty="0"/>
          </a:p>
        </p:txBody>
      </p:sp>
      <p:sp>
        <p:nvSpPr>
          <p:cNvPr id="3" name="عنصر نائب للمحتوى 2"/>
          <p:cNvSpPr>
            <a:spLocks noGrp="1"/>
          </p:cNvSpPr>
          <p:nvPr>
            <p:ph idx="1"/>
          </p:nvPr>
        </p:nvSpPr>
        <p:spPr>
          <a:xfrm>
            <a:off x="5940153" y="1600200"/>
            <a:ext cx="2746647" cy="4781128"/>
          </a:xfrm>
        </p:spPr>
        <p:txBody>
          <a:bodyPr>
            <a:normAutofit/>
          </a:bodyPr>
          <a:lstStyle/>
          <a:p>
            <a:r>
              <a:rPr lang="ar-SA" sz="2400" dirty="0" smtClean="0"/>
              <a:t>مالك القلعة الاستاذ خالد بن محمد </a:t>
            </a:r>
            <a:r>
              <a:rPr lang="ar-SA" sz="2400" dirty="0" err="1" smtClean="0"/>
              <a:t>الجدعي</a:t>
            </a:r>
            <a:endParaRPr lang="ar-SA" sz="2400" dirty="0" smtClean="0"/>
          </a:p>
          <a:p>
            <a:r>
              <a:rPr lang="ar-SA" sz="2400" dirty="0" smtClean="0"/>
              <a:t>تم افتتاحها عام 1427</a:t>
            </a:r>
          </a:p>
          <a:p>
            <a:r>
              <a:rPr lang="ar-SA" sz="2400" dirty="0" smtClean="0"/>
              <a:t>وتحتوي على اكثر من 7000 قطعة تراثية قيمة و نادرة </a:t>
            </a:r>
          </a:p>
          <a:p>
            <a:r>
              <a:rPr lang="ar-SA" sz="2400" dirty="0" smtClean="0"/>
              <a:t>وبمساحة 6250 متر مربع </a:t>
            </a:r>
            <a:endParaRPr lang="ar-SA" sz="2400" dirty="0"/>
          </a:p>
        </p:txBody>
      </p:sp>
      <p:pic>
        <p:nvPicPr>
          <p:cNvPr id="14338" name="Picture 2" descr="C:\Users\Mohtrev\Desktop\141624987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844824"/>
            <a:ext cx="5688632" cy="470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9295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Mohtrev\Desktop\العرض\IMG_03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502" y="1427710"/>
            <a:ext cx="4499498" cy="488161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Mohtrev\Desktop\العرض\IMG_02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28159"/>
            <a:ext cx="4499992" cy="4881161"/>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2267744" y="493384"/>
            <a:ext cx="3816424" cy="584775"/>
          </a:xfrm>
          <a:prstGeom prst="rect">
            <a:avLst/>
          </a:prstGeom>
        </p:spPr>
        <p:txBody>
          <a:bodyPr wrap="square">
            <a:spAutoFit/>
          </a:bodyPr>
          <a:lstStyle/>
          <a:p>
            <a:r>
              <a:rPr lang="ar-SA" sz="3200" dirty="0" smtClean="0"/>
              <a:t>صور من داخل القلعة </a:t>
            </a:r>
            <a:endParaRPr lang="ar-SA" sz="3200" dirty="0"/>
          </a:p>
        </p:txBody>
      </p:sp>
    </p:spTree>
    <p:extLst>
      <p:ext uri="{BB962C8B-B14F-4D97-AF65-F5344CB8AC3E}">
        <p14:creationId xmlns:p14="http://schemas.microsoft.com/office/powerpoint/2010/main" val="4077104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صورة جماعية للمشاركين في الرحلة </a:t>
            </a:r>
            <a:endParaRPr lang="ar-SA" dirty="0"/>
          </a:p>
        </p:txBody>
      </p:sp>
      <p:pic>
        <p:nvPicPr>
          <p:cNvPr id="15362" name="Picture 2" descr="C:\Users\Mohtrev\Desktop\العرض\IMG_03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99" b="7320"/>
          <a:stretch/>
        </p:blipFill>
        <p:spPr bwMode="auto">
          <a:xfrm>
            <a:off x="755576" y="1520534"/>
            <a:ext cx="7488832" cy="522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2188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b="1" dirty="0" smtClean="0"/>
              <a:t>سوق </a:t>
            </a:r>
            <a:r>
              <a:rPr lang="ar-SA" b="1" dirty="0" err="1" smtClean="0"/>
              <a:t>المسوكف</a:t>
            </a:r>
            <a:r>
              <a:rPr lang="ar-SA" b="1" dirty="0" smtClean="0"/>
              <a:t> بعنيزة </a:t>
            </a:r>
            <a:endParaRPr lang="ar-SA" dirty="0"/>
          </a:p>
        </p:txBody>
      </p:sp>
      <p:sp>
        <p:nvSpPr>
          <p:cNvPr id="3" name="عنصر نائب للمحتوى 2"/>
          <p:cNvSpPr>
            <a:spLocks noGrp="1"/>
          </p:cNvSpPr>
          <p:nvPr>
            <p:ph idx="1"/>
          </p:nvPr>
        </p:nvSpPr>
        <p:spPr>
          <a:xfrm>
            <a:off x="6300192" y="1628800"/>
            <a:ext cx="2843808" cy="4752528"/>
          </a:xfrm>
        </p:spPr>
        <p:txBody>
          <a:bodyPr>
            <a:normAutofit/>
          </a:bodyPr>
          <a:lstStyle/>
          <a:p>
            <a:pPr marL="0" indent="0">
              <a:buNone/>
            </a:pPr>
            <a:endParaRPr lang="en-US" sz="2400" dirty="0"/>
          </a:p>
          <a:p>
            <a:r>
              <a:rPr lang="ar-SA" sz="2000" b="1" dirty="0"/>
              <a:t>سوق </a:t>
            </a:r>
            <a:r>
              <a:rPr lang="ar-SA" sz="2000" b="1" dirty="0" err="1"/>
              <a:t>المسوكف</a:t>
            </a:r>
            <a:r>
              <a:rPr lang="ar-SA" sz="2000" b="1" dirty="0"/>
              <a:t> الشعبي</a:t>
            </a:r>
            <a:r>
              <a:rPr lang="en-US" sz="2000" b="1" dirty="0"/>
              <a:t> </a:t>
            </a:r>
            <a:r>
              <a:rPr lang="ar-SA" sz="2000" b="1" dirty="0" smtClean="0"/>
              <a:t>هو</a:t>
            </a:r>
            <a:r>
              <a:rPr lang="en-US" sz="2000" b="1" dirty="0"/>
              <a:t> </a:t>
            </a:r>
            <a:r>
              <a:rPr lang="ar-SA" sz="2000" b="1" dirty="0" smtClean="0"/>
              <a:t>سوق شعبي </a:t>
            </a:r>
            <a:r>
              <a:rPr lang="en-US" sz="2000" b="1" dirty="0"/>
              <a:t> </a:t>
            </a:r>
            <a:r>
              <a:rPr lang="ar-SA" sz="2000" b="1" dirty="0"/>
              <a:t>يقع في وسط مدينة</a:t>
            </a:r>
            <a:r>
              <a:rPr lang="en-US" sz="2000" b="1" dirty="0"/>
              <a:t> </a:t>
            </a:r>
            <a:r>
              <a:rPr lang="ar-SA" sz="2000" b="1" dirty="0" smtClean="0"/>
              <a:t>عنيزة</a:t>
            </a:r>
            <a:r>
              <a:rPr lang="en-US" sz="2000" b="1" dirty="0"/>
              <a:t> </a:t>
            </a:r>
            <a:r>
              <a:rPr lang="ar-SA" sz="2000" b="1" dirty="0"/>
              <a:t>إحدى محافظات</a:t>
            </a:r>
            <a:r>
              <a:rPr lang="en-US" sz="2000" b="1" dirty="0"/>
              <a:t> </a:t>
            </a:r>
            <a:r>
              <a:rPr lang="ar-SA" sz="2000" b="1" dirty="0" smtClean="0"/>
              <a:t>منطقة القصيم تم </a:t>
            </a:r>
            <a:r>
              <a:rPr lang="ar-SA" sz="2000" b="1" dirty="0"/>
              <a:t>إنشاء السوق الحالي في </a:t>
            </a:r>
            <a:r>
              <a:rPr lang="ar-SA" sz="2000" b="1" dirty="0" smtClean="0"/>
              <a:t>سنة 1428هـ</a:t>
            </a:r>
            <a:r>
              <a:rPr lang="en-US" sz="2000" b="1" dirty="0"/>
              <a:t> </a:t>
            </a:r>
            <a:r>
              <a:rPr lang="ar-SA" sz="2000" b="1" dirty="0"/>
              <a:t>على الطراز القديم بالقرب من موقع</a:t>
            </a:r>
            <a:r>
              <a:rPr lang="en-US" sz="2000" b="1" dirty="0"/>
              <a:t> </a:t>
            </a:r>
            <a:r>
              <a:rPr lang="ar-SA" sz="2000" b="1" dirty="0"/>
              <a:t>سوق </a:t>
            </a:r>
            <a:r>
              <a:rPr lang="ar-SA" sz="2000" b="1" dirty="0" err="1"/>
              <a:t>المسوكف</a:t>
            </a:r>
            <a:r>
              <a:rPr lang="ar-SA" sz="2000" b="1" dirty="0"/>
              <a:t> </a:t>
            </a:r>
            <a:r>
              <a:rPr lang="ar-SA" sz="2000" b="1" dirty="0" smtClean="0"/>
              <a:t>القديم</a:t>
            </a:r>
            <a:r>
              <a:rPr lang="ar-SA" sz="2000" b="1" dirty="0"/>
              <a:t> </a:t>
            </a:r>
            <a:r>
              <a:rPr lang="ar-SA" sz="2000" b="1" dirty="0" smtClean="0"/>
              <a:t>حيث تبلغ مساحة السوق 5000 متر مربع</a:t>
            </a:r>
            <a:endParaRPr lang="ar-SA" sz="2000" b="1" dirty="0"/>
          </a:p>
        </p:txBody>
      </p:sp>
      <p:pic>
        <p:nvPicPr>
          <p:cNvPr id="16386" name="Picture 2" descr="C:\Users\Mohtrev\Desktop\العرض\IMG_03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584176"/>
            <a:ext cx="6264696" cy="494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6141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Mohtrev\Desktop\العرض\IMG_03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124744"/>
            <a:ext cx="4644008" cy="4680521"/>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C:\Users\Mohtrev\Desktop\العرض\IMG_03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7269" y="1124744"/>
            <a:ext cx="4416731" cy="4680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0418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Mohtrev\Desktop\العرض\IMG_03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016" y="980728"/>
            <a:ext cx="4499992" cy="4837966"/>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Mohtrev\Desktop\العرض\IMG_03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8340" y="980729"/>
            <a:ext cx="4499992" cy="4837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648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7745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b="1" dirty="0" smtClean="0"/>
              <a:t>بلدة </a:t>
            </a:r>
            <a:r>
              <a:rPr lang="ar-SA" b="1" dirty="0"/>
              <a:t>الخبراء التراثية </a:t>
            </a:r>
            <a:endParaRPr lang="ar-SA" dirty="0"/>
          </a:p>
        </p:txBody>
      </p:sp>
      <p:sp>
        <p:nvSpPr>
          <p:cNvPr id="3" name="عنصر نائب للمحتوى 2"/>
          <p:cNvSpPr>
            <a:spLocks noGrp="1"/>
          </p:cNvSpPr>
          <p:nvPr>
            <p:ph idx="1"/>
          </p:nvPr>
        </p:nvSpPr>
        <p:spPr>
          <a:xfrm>
            <a:off x="6119664" y="1700808"/>
            <a:ext cx="3024336" cy="4968552"/>
          </a:xfrm>
        </p:spPr>
        <p:txBody>
          <a:bodyPr>
            <a:normAutofit/>
          </a:bodyPr>
          <a:lstStyle/>
          <a:p>
            <a:r>
              <a:rPr lang="ar-SA" sz="2000" b="1" dirty="0"/>
              <a:t>تقع قرية الخبراء التراثية على طريق المدينة المنورة - القصيم السريع</a:t>
            </a:r>
            <a:r>
              <a:rPr lang="en-US" sz="2000" b="1" dirty="0"/>
              <a:t> </a:t>
            </a:r>
            <a:r>
              <a:rPr lang="ar-SA" sz="2000" b="1" dirty="0"/>
              <a:t>كانت بلدة الخبراء بلدة رئيسية في</a:t>
            </a:r>
            <a:r>
              <a:rPr lang="en-US" sz="2000" b="1" dirty="0"/>
              <a:t> </a:t>
            </a:r>
            <a:r>
              <a:rPr lang="ar-SA" sz="2000" b="1" dirty="0" smtClean="0"/>
              <a:t>منطقة القصيم ، </a:t>
            </a:r>
            <a:r>
              <a:rPr lang="ar-SA" sz="2000" b="1" dirty="0"/>
              <a:t>وتعتبر منطقة زراعية مهمة حيث كان يعمل </a:t>
            </a:r>
            <a:r>
              <a:rPr lang="ar-SA" sz="2000" b="1" dirty="0" smtClean="0"/>
              <a:t>أهلها بالزراعة ، </a:t>
            </a:r>
            <a:r>
              <a:rPr lang="ar-SA" sz="2000" b="1" dirty="0"/>
              <a:t>يرجع تاريخ البلدة إلى عام</a:t>
            </a:r>
            <a:r>
              <a:rPr lang="en-US" sz="2000" b="1" dirty="0"/>
              <a:t> </a:t>
            </a:r>
            <a:r>
              <a:rPr lang="ar-SA" sz="2000" b="1" dirty="0" smtClean="0"/>
              <a:t> 1115هـ ، </a:t>
            </a:r>
            <a:r>
              <a:rPr lang="ar-SA" sz="2000" b="1" dirty="0"/>
              <a:t>ووصفت </a:t>
            </a:r>
            <a:r>
              <a:rPr lang="ar-SA" sz="2000" b="1" dirty="0" smtClean="0"/>
              <a:t>بأنها </a:t>
            </a:r>
            <a:r>
              <a:rPr lang="ar-SA" sz="2000" b="1" dirty="0"/>
              <a:t>حصن حصين، وقد صمدت أيام الحملات العسكرية </a:t>
            </a:r>
            <a:r>
              <a:rPr lang="ar-SA" sz="2000" b="1" dirty="0" err="1"/>
              <a:t>لإبن</a:t>
            </a:r>
            <a:r>
              <a:rPr lang="ar-SA" sz="2000" b="1" dirty="0"/>
              <a:t> رشيد بعد معركة البكيرية</a:t>
            </a:r>
            <a:r>
              <a:rPr lang="ar-SA" sz="2000" b="1" dirty="0" smtClean="0"/>
              <a:t>،</a:t>
            </a:r>
            <a:r>
              <a:rPr lang="en-US" sz="2000" b="1" baseline="30000" dirty="0" smtClean="0"/>
              <a:t> </a:t>
            </a:r>
            <a:r>
              <a:rPr lang="en-US" sz="2000" b="1" dirty="0"/>
              <a:t> </a:t>
            </a:r>
            <a:r>
              <a:rPr lang="ar-SA" sz="2000" b="1" dirty="0"/>
              <a:t>تحتوي القرية على 350 منزل بأحجام </a:t>
            </a:r>
            <a:r>
              <a:rPr lang="ar-SA" sz="2000" b="1" dirty="0" smtClean="0"/>
              <a:t>مختلفة</a:t>
            </a:r>
            <a:r>
              <a:rPr lang="ar-SA" sz="2000" b="1" dirty="0"/>
              <a:t> </a:t>
            </a:r>
            <a:r>
              <a:rPr lang="ar-SA" sz="2000" b="1" dirty="0" smtClean="0"/>
              <a:t>.</a:t>
            </a:r>
            <a:endParaRPr lang="en-US" sz="2000" b="1"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70" t="12622" r="20586" b="25024"/>
          <a:stretch/>
        </p:blipFill>
        <p:spPr bwMode="auto">
          <a:xfrm>
            <a:off x="107504" y="1700808"/>
            <a:ext cx="604867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2515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94" t="12621" r="34139" b="16923"/>
          <a:stretch/>
        </p:blipFill>
        <p:spPr bwMode="auto">
          <a:xfrm>
            <a:off x="275373" y="1139848"/>
            <a:ext cx="5952811" cy="531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عنصر نائب للمحتوى 2"/>
          <p:cNvSpPr>
            <a:spLocks noGrp="1"/>
          </p:cNvSpPr>
          <p:nvPr>
            <p:ph idx="1"/>
          </p:nvPr>
        </p:nvSpPr>
        <p:spPr>
          <a:xfrm>
            <a:off x="6171551" y="1124744"/>
            <a:ext cx="2972449" cy="4968552"/>
          </a:xfrm>
        </p:spPr>
        <p:txBody>
          <a:bodyPr>
            <a:normAutofit/>
          </a:bodyPr>
          <a:lstStyle/>
          <a:p>
            <a:r>
              <a:rPr lang="ar-SA" sz="2000" b="1" dirty="0"/>
              <a:t>و تتكون البلدة من مباني طينية مكونة من طابق أو طابقين </a:t>
            </a:r>
            <a:r>
              <a:rPr lang="ar-SA" sz="2000" b="1" dirty="0" err="1"/>
              <a:t>تتوسطها</a:t>
            </a:r>
            <a:r>
              <a:rPr lang="ar-SA" sz="2000" b="1" dirty="0"/>
              <a:t> ساحة كبيرة تحيط بالأحياء المنظمة، تبلغ مساحة البلدة 80.000 متر مربع، ويوجد في القرية 59 محل</a:t>
            </a:r>
            <a:endParaRPr lang="en-US" sz="2000" b="1" dirty="0"/>
          </a:p>
        </p:txBody>
      </p:sp>
    </p:spTree>
    <p:extLst>
      <p:ext uri="{BB962C8B-B14F-4D97-AF65-F5344CB8AC3E}">
        <p14:creationId xmlns:p14="http://schemas.microsoft.com/office/powerpoint/2010/main" val="39700578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اليوم الرابع</a:t>
            </a:r>
            <a:endParaRPr lang="ar-SA" b="1" dirty="0"/>
          </a:p>
        </p:txBody>
      </p:sp>
      <p:sp>
        <p:nvSpPr>
          <p:cNvPr id="3" name="عنصر نائب للمحتوى 2"/>
          <p:cNvSpPr>
            <a:spLocks noGrp="1"/>
          </p:cNvSpPr>
          <p:nvPr>
            <p:ph idx="1"/>
          </p:nvPr>
        </p:nvSpPr>
        <p:spPr/>
        <p:txBody>
          <a:bodyPr/>
          <a:lstStyle/>
          <a:p>
            <a:r>
              <a:rPr lang="ar-SA" b="1" dirty="0"/>
              <a:t>زيارة قرية عيون الجواء </a:t>
            </a:r>
            <a:endParaRPr lang="ar-SA" b="1" dirty="0" smtClean="0"/>
          </a:p>
          <a:p>
            <a:r>
              <a:rPr lang="ar-SA" b="1" dirty="0" smtClean="0"/>
              <a:t>زيارة </a:t>
            </a:r>
            <a:r>
              <a:rPr lang="ar-SA" b="1" dirty="0"/>
              <a:t>صخرة عنتر بن شداد </a:t>
            </a:r>
          </a:p>
          <a:p>
            <a:r>
              <a:rPr lang="ar-SA" b="1" dirty="0" smtClean="0"/>
              <a:t>زيارة </a:t>
            </a:r>
            <a:r>
              <a:rPr lang="ar-SA" b="1" dirty="0"/>
              <a:t>مدينة فيد  التاريخية  </a:t>
            </a:r>
            <a:endParaRPr lang="ar-SA" b="1" dirty="0" smtClean="0"/>
          </a:p>
          <a:p>
            <a:r>
              <a:rPr lang="ar-SA" b="1" dirty="0" smtClean="0"/>
              <a:t>زيارة </a:t>
            </a:r>
            <a:r>
              <a:rPr lang="ar-SA" b="1" dirty="0"/>
              <a:t>فوهت بركان طابة</a:t>
            </a:r>
            <a:endParaRPr lang="ar-SA" dirty="0"/>
          </a:p>
        </p:txBody>
      </p:sp>
    </p:spTree>
    <p:extLst>
      <p:ext uri="{BB962C8B-B14F-4D97-AF65-F5344CB8AC3E}">
        <p14:creationId xmlns:p14="http://schemas.microsoft.com/office/powerpoint/2010/main" val="32843312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b="1" dirty="0" smtClean="0"/>
              <a:t>قرية </a:t>
            </a:r>
            <a:r>
              <a:rPr lang="ar-SA" b="1" dirty="0"/>
              <a:t>عيون الجواء </a:t>
            </a:r>
            <a:endParaRPr lang="ar-SA" dirty="0"/>
          </a:p>
        </p:txBody>
      </p:sp>
      <p:pic>
        <p:nvPicPr>
          <p:cNvPr id="1030" name="Picture 6" descr="C:\Users\Mohtrev\Desktop\العرض\IMG_069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66" t="21792" r="8355"/>
          <a:stretch/>
        </p:blipFill>
        <p:spPr bwMode="auto">
          <a:xfrm>
            <a:off x="539552" y="2055886"/>
            <a:ext cx="5267461" cy="4312059"/>
          </a:xfrm>
          <a:prstGeom prst="rect">
            <a:avLst/>
          </a:prstGeom>
          <a:noFill/>
          <a:extLst>
            <a:ext uri="{909E8E84-426E-40DD-AFC4-6F175D3DCCD1}">
              <a14:hiddenFill xmlns:a14="http://schemas.microsoft.com/office/drawing/2010/main">
                <a:solidFill>
                  <a:srgbClr val="FFFFFF"/>
                </a:solidFill>
              </a14:hiddenFill>
            </a:ext>
          </a:extLst>
        </p:spPr>
      </p:pic>
      <p:sp>
        <p:nvSpPr>
          <p:cNvPr id="9" name="عنصر نائب للمحتوى 2"/>
          <p:cNvSpPr>
            <a:spLocks noGrp="1"/>
          </p:cNvSpPr>
          <p:nvPr>
            <p:ph idx="1"/>
          </p:nvPr>
        </p:nvSpPr>
        <p:spPr>
          <a:xfrm>
            <a:off x="5940152" y="2055886"/>
            <a:ext cx="2746648" cy="4070277"/>
          </a:xfrm>
        </p:spPr>
        <p:txBody>
          <a:bodyPr>
            <a:normAutofit/>
          </a:bodyPr>
          <a:lstStyle/>
          <a:p>
            <a:r>
              <a:rPr lang="ar-SA" sz="2400" dirty="0" smtClean="0"/>
              <a:t>تقع هذه القرية في الشمال الغربي من منطقة القصيم</a:t>
            </a:r>
          </a:p>
          <a:p>
            <a:r>
              <a:rPr lang="ar-SA" sz="2400" dirty="0" smtClean="0"/>
              <a:t>وقد استوطنتها قبيلة عبس ومنهم الشاعر والفارس عنتر بن شداد</a:t>
            </a:r>
          </a:p>
          <a:p>
            <a:r>
              <a:rPr lang="ar-SA" sz="2400" dirty="0"/>
              <a:t>و</a:t>
            </a:r>
            <a:r>
              <a:rPr lang="ar-SA" sz="2400" dirty="0" smtClean="0"/>
              <a:t>دارت فيها معركة المشهورة بداحس والغبراء بين قبيلتي عبس وذبيان</a:t>
            </a:r>
            <a:endParaRPr lang="ar-SA" sz="2400" dirty="0"/>
          </a:p>
        </p:txBody>
      </p:sp>
    </p:spTree>
    <p:extLst>
      <p:ext uri="{BB962C8B-B14F-4D97-AF65-F5344CB8AC3E}">
        <p14:creationId xmlns:p14="http://schemas.microsoft.com/office/powerpoint/2010/main" val="35307201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Mohtrev\Desktop\100CANON\IMG_06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06" y="1196752"/>
            <a:ext cx="4633202" cy="46805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Mohtrev\Desktop\100CANON\IMG_07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1060" y="1196752"/>
            <a:ext cx="4382940" cy="468052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1979712" y="404664"/>
            <a:ext cx="4572000" cy="584775"/>
          </a:xfrm>
          <a:prstGeom prst="rect">
            <a:avLst/>
          </a:prstGeom>
        </p:spPr>
        <p:txBody>
          <a:bodyPr>
            <a:spAutoFit/>
          </a:bodyPr>
          <a:lstStyle/>
          <a:p>
            <a:r>
              <a:rPr lang="ar-SA" sz="3200" dirty="0"/>
              <a:t> </a:t>
            </a:r>
            <a:r>
              <a:rPr lang="ar-SA" sz="3200" dirty="0" smtClean="0"/>
              <a:t>صور من داخل القرية </a:t>
            </a:r>
            <a:endParaRPr lang="en-US" sz="3200" dirty="0"/>
          </a:p>
        </p:txBody>
      </p:sp>
    </p:spTree>
    <p:extLst>
      <p:ext uri="{BB962C8B-B14F-4D97-AF65-F5344CB8AC3E}">
        <p14:creationId xmlns:p14="http://schemas.microsoft.com/office/powerpoint/2010/main" val="16461775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ohtrev\Desktop\100CANON\IMG_06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268760"/>
            <a:ext cx="4355976" cy="46139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Mohtrev\Desktop\100CANON\IMG_06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68760"/>
            <a:ext cx="4644008" cy="4613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3029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b="1" dirty="0" smtClean="0"/>
              <a:t>صخرة </a:t>
            </a:r>
            <a:r>
              <a:rPr lang="ar-SA" b="1" dirty="0"/>
              <a:t>عنتر بن شداد </a:t>
            </a:r>
            <a:endParaRPr lang="ar-SA" dirty="0"/>
          </a:p>
        </p:txBody>
      </p:sp>
      <p:sp>
        <p:nvSpPr>
          <p:cNvPr id="3" name="عنصر نائب للمحتوى 2"/>
          <p:cNvSpPr>
            <a:spLocks noGrp="1"/>
          </p:cNvSpPr>
          <p:nvPr>
            <p:ph idx="1"/>
          </p:nvPr>
        </p:nvSpPr>
        <p:spPr>
          <a:xfrm>
            <a:off x="5940152" y="1600201"/>
            <a:ext cx="3024336" cy="4421088"/>
          </a:xfrm>
        </p:spPr>
        <p:txBody>
          <a:bodyPr>
            <a:normAutofit/>
          </a:bodyPr>
          <a:lstStyle/>
          <a:p>
            <a:r>
              <a:rPr lang="ar-SA" sz="2000" b="1" dirty="0" smtClean="0"/>
              <a:t>تقع الصخرة في منطقة عيون الجواء على سفوح جبال </a:t>
            </a:r>
            <a:r>
              <a:rPr lang="ar-SA" sz="2000" b="1" dirty="0" err="1" smtClean="0"/>
              <a:t>القصيباء</a:t>
            </a:r>
            <a:endParaRPr lang="ar-SA" sz="2000" b="1" dirty="0" smtClean="0"/>
          </a:p>
          <a:p>
            <a:r>
              <a:rPr lang="ar-SA" sz="2000" b="1" dirty="0" smtClean="0"/>
              <a:t>تربض </a:t>
            </a:r>
            <a:r>
              <a:rPr lang="ar-SA" sz="2000" b="1" dirty="0"/>
              <a:t>صخرة عنترة بن شداد، كأحد ابرز الشواهد الأثرية الباقية من العصر الجاهلي في تلك المنطقة، لتروي للأجيال الجديدة قصة عشق ألهبت الخيال العربي منذ القدم وأصبحت احد شوارد التاريخ ولمحاته </a:t>
            </a:r>
            <a:r>
              <a:rPr lang="ar-SA" sz="2000" b="1" dirty="0" smtClean="0"/>
              <a:t>الباقية , حيث اضحت هذه الصخرة رمزا للحب والوفاء عبر التاريخ .</a:t>
            </a:r>
            <a:endParaRPr lang="ar-SA" sz="2000" b="1" dirty="0"/>
          </a:p>
        </p:txBody>
      </p:sp>
      <p:pic>
        <p:nvPicPr>
          <p:cNvPr id="3074" name="Picture 2" descr="C:\Users\Mohtrev\Desktop\100CANON\IMG_07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700808"/>
            <a:ext cx="5581128"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6820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ohtrev\Desktop\عامه\IMG_07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196752"/>
            <a:ext cx="8424936" cy="5510437"/>
          </a:xfrm>
          <a:prstGeom prst="rect">
            <a:avLst/>
          </a:prstGeom>
          <a:noFill/>
          <a:extLst>
            <a:ext uri="{909E8E84-426E-40DD-AFC4-6F175D3DCCD1}">
              <a14:hiddenFill xmlns:a14="http://schemas.microsoft.com/office/drawing/2010/main">
                <a:solidFill>
                  <a:srgbClr val="FFFFFF"/>
                </a:solidFill>
              </a14:hiddenFill>
            </a:ext>
          </a:extLst>
        </p:spPr>
      </p:pic>
      <p:sp>
        <p:nvSpPr>
          <p:cNvPr id="3" name="عنصر نائب للمحتوى 2"/>
          <p:cNvSpPr>
            <a:spLocks noGrp="1"/>
          </p:cNvSpPr>
          <p:nvPr>
            <p:ph idx="1"/>
          </p:nvPr>
        </p:nvSpPr>
        <p:spPr>
          <a:xfrm>
            <a:off x="2555776" y="332656"/>
            <a:ext cx="4788024" cy="576064"/>
          </a:xfrm>
        </p:spPr>
        <p:txBody>
          <a:bodyPr>
            <a:noAutofit/>
          </a:bodyPr>
          <a:lstStyle/>
          <a:p>
            <a:r>
              <a:rPr lang="ar-SA" sz="2800" dirty="0" smtClean="0"/>
              <a:t>صورة جماعية بجوار صخرة عنترة </a:t>
            </a:r>
          </a:p>
        </p:txBody>
      </p:sp>
    </p:spTree>
    <p:extLst>
      <p:ext uri="{BB962C8B-B14F-4D97-AF65-F5344CB8AC3E}">
        <p14:creationId xmlns:p14="http://schemas.microsoft.com/office/powerpoint/2010/main" val="35851290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ohtrev\Desktop\Saudi_Arabia,_administrative_divisions_-_ar_-_color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32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ohtrev\Desktop\120658014650945789Anonymous_bus_side_view.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479639">
            <a:off x="3780716" y="2737025"/>
            <a:ext cx="673765" cy="40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2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61111E-6 3.69942E-6 L -0.06632 -0.12093 " pathEditMode="relative" rAng="0" ptsTypes="AA">
                                      <p:cBhvr>
                                        <p:cTn id="6" dur="5000" fill="hold"/>
                                        <p:tgtEl>
                                          <p:spTgt spid="2052"/>
                                        </p:tgtEl>
                                        <p:attrNameLst>
                                          <p:attrName>ppt_x</p:attrName>
                                          <p:attrName>ppt_y</p:attrName>
                                        </p:attrNameLst>
                                      </p:cBhvr>
                                      <p:rCtr x="-3316" y="-60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b="1" dirty="0" smtClean="0"/>
              <a:t>مدينة فيد التاريخية  </a:t>
            </a:r>
            <a:endParaRPr lang="ar-SA" dirty="0"/>
          </a:p>
        </p:txBody>
      </p:sp>
      <p:sp>
        <p:nvSpPr>
          <p:cNvPr id="3" name="عنصر نائب للمحتوى 2"/>
          <p:cNvSpPr>
            <a:spLocks noGrp="1"/>
          </p:cNvSpPr>
          <p:nvPr>
            <p:ph idx="1"/>
          </p:nvPr>
        </p:nvSpPr>
        <p:spPr>
          <a:xfrm>
            <a:off x="6084168" y="1600200"/>
            <a:ext cx="3059832" cy="4709120"/>
          </a:xfrm>
        </p:spPr>
        <p:txBody>
          <a:bodyPr>
            <a:normAutofit/>
          </a:bodyPr>
          <a:lstStyle/>
          <a:p>
            <a:r>
              <a:rPr lang="ar-SA" sz="2400" dirty="0" smtClean="0"/>
              <a:t>تقع في الجنوب الشرقي لمنطقة حائل</a:t>
            </a:r>
          </a:p>
          <a:p>
            <a:r>
              <a:rPr lang="ar-SA" sz="2400" dirty="0" smtClean="0"/>
              <a:t>فيها الكثير من النقوش </a:t>
            </a:r>
            <a:r>
              <a:rPr lang="ar-SA" sz="2400" dirty="0" err="1" smtClean="0"/>
              <a:t>التى</a:t>
            </a:r>
            <a:r>
              <a:rPr lang="ar-SA" sz="2400" dirty="0" smtClean="0"/>
              <a:t> تعود الى </a:t>
            </a:r>
            <a:r>
              <a:rPr lang="ar-SA" sz="2400" dirty="0" err="1" smtClean="0"/>
              <a:t>ماقبل</a:t>
            </a:r>
            <a:r>
              <a:rPr lang="ar-SA" sz="2400" dirty="0" smtClean="0"/>
              <a:t> التاريخ</a:t>
            </a:r>
          </a:p>
          <a:p>
            <a:r>
              <a:rPr lang="ar-SA" sz="2400" dirty="0" smtClean="0"/>
              <a:t>تقع المدينة على درب زبيدة حيث تتوسط المدينة بين مكة وبغداد فضلا عن انها تتبع </a:t>
            </a:r>
            <a:r>
              <a:rPr lang="ar-SA" sz="2400" dirty="0" err="1" smtClean="0"/>
              <a:t>للخلافه</a:t>
            </a:r>
            <a:r>
              <a:rPr lang="ar-SA" sz="2400" dirty="0" smtClean="0"/>
              <a:t> العباسية</a:t>
            </a:r>
          </a:p>
        </p:txBody>
      </p:sp>
      <p:pic>
        <p:nvPicPr>
          <p:cNvPr id="5122" name="Picture 2" descr="C:\Users\Mohtrev\Desktop\100CANON\IMG_07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28800"/>
            <a:ext cx="5688632"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8975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الجهة المنظمة </a:t>
            </a:r>
            <a:endParaRPr lang="ar-SA" dirty="0"/>
          </a:p>
        </p:txBody>
      </p:sp>
      <p:sp>
        <p:nvSpPr>
          <p:cNvPr id="3" name="عنصر نائب للمحتوى 2"/>
          <p:cNvSpPr>
            <a:spLocks noGrp="1"/>
          </p:cNvSpPr>
          <p:nvPr>
            <p:ph idx="1"/>
          </p:nvPr>
        </p:nvSpPr>
        <p:spPr>
          <a:xfrm>
            <a:off x="457200" y="1312168"/>
            <a:ext cx="8229600" cy="5141168"/>
          </a:xfrm>
        </p:spPr>
        <p:txBody>
          <a:bodyPr>
            <a:normAutofit/>
          </a:bodyPr>
          <a:lstStyle/>
          <a:p>
            <a:r>
              <a:rPr lang="ar-SA" sz="2400" dirty="0" smtClean="0"/>
              <a:t>نظمت الجمعية الجغرافية الخليجية بالتعاون مع الهيئة العامة للسياحة والاثار رحلة علمية لطلاب أقسام الجغرافيا بجامعات دول مجلس التعاون لدول الخليج العربية  </a:t>
            </a:r>
            <a:r>
              <a:rPr lang="ar-SA" sz="2400" dirty="0"/>
              <a:t>الى منطقتي القصيم </a:t>
            </a:r>
            <a:r>
              <a:rPr lang="ar-SA" sz="2400" dirty="0" smtClean="0"/>
              <a:t>والعلا خلال الفترة من 29 نوفمبر الى 4 ديسمبر 2015م</a:t>
            </a:r>
          </a:p>
        </p:txBody>
      </p:sp>
    </p:spTree>
    <p:extLst>
      <p:ext uri="{BB962C8B-B14F-4D97-AF65-F5344CB8AC3E}">
        <p14:creationId xmlns:p14="http://schemas.microsoft.com/office/powerpoint/2010/main" val="2918966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ohtrev\Desktop\العرض\IMG_07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412776"/>
            <a:ext cx="4392488" cy="403244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Mohtrev\Desktop\العرض\IMG_07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412776"/>
            <a:ext cx="4487690" cy="4032448"/>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2303748" y="506677"/>
            <a:ext cx="4572000" cy="584775"/>
          </a:xfrm>
          <a:prstGeom prst="rect">
            <a:avLst/>
          </a:prstGeom>
        </p:spPr>
        <p:txBody>
          <a:bodyPr>
            <a:spAutoFit/>
          </a:bodyPr>
          <a:lstStyle/>
          <a:p>
            <a:r>
              <a:rPr lang="ar-SA" sz="3200" dirty="0" smtClean="0"/>
              <a:t>صور للأطلال الباقية من المدينة </a:t>
            </a:r>
            <a:endParaRPr lang="ar-SA" sz="3200" dirty="0"/>
          </a:p>
        </p:txBody>
      </p:sp>
    </p:spTree>
    <p:extLst>
      <p:ext uri="{BB962C8B-B14F-4D97-AF65-F5344CB8AC3E}">
        <p14:creationId xmlns:p14="http://schemas.microsoft.com/office/powerpoint/2010/main" val="4963335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فوهت </a:t>
            </a:r>
            <a:r>
              <a:rPr lang="ar-SA" b="1" dirty="0"/>
              <a:t>بركان طابة</a:t>
            </a:r>
            <a:endParaRPr lang="ar-SA" dirty="0"/>
          </a:p>
        </p:txBody>
      </p:sp>
      <p:sp>
        <p:nvSpPr>
          <p:cNvPr id="3" name="عنصر نائب للمحتوى 2"/>
          <p:cNvSpPr>
            <a:spLocks noGrp="1"/>
          </p:cNvSpPr>
          <p:nvPr>
            <p:ph idx="1"/>
          </p:nvPr>
        </p:nvSpPr>
        <p:spPr>
          <a:xfrm>
            <a:off x="6156176" y="1628800"/>
            <a:ext cx="2746648" cy="4565104"/>
          </a:xfrm>
        </p:spPr>
        <p:txBody>
          <a:bodyPr>
            <a:normAutofit/>
          </a:bodyPr>
          <a:lstStyle/>
          <a:p>
            <a:r>
              <a:rPr lang="ar-SA" sz="2400" dirty="0" smtClean="0"/>
              <a:t>تبعد فوهت البركان عن الخط الرئيسي </a:t>
            </a:r>
            <a:r>
              <a:rPr lang="ar-SA" sz="2400" dirty="0" err="1" smtClean="0"/>
              <a:t>جوالى</a:t>
            </a:r>
            <a:r>
              <a:rPr lang="ar-SA" sz="2400" dirty="0" smtClean="0"/>
              <a:t> 6 كم</a:t>
            </a:r>
          </a:p>
          <a:p>
            <a:r>
              <a:rPr lang="ar-SA" sz="2400" dirty="0" smtClean="0"/>
              <a:t>كما يبلغ قطر </a:t>
            </a:r>
            <a:r>
              <a:rPr lang="ar-SA" sz="2400" dirty="0" err="1" smtClean="0"/>
              <a:t>الفوهه</a:t>
            </a:r>
            <a:r>
              <a:rPr lang="ar-SA" sz="2400" dirty="0" smtClean="0"/>
              <a:t> حوالي كيلو و 30 متر </a:t>
            </a:r>
            <a:endParaRPr lang="ar-SA" sz="2400" dirty="0"/>
          </a:p>
        </p:txBody>
      </p:sp>
      <p:pic>
        <p:nvPicPr>
          <p:cNvPr id="7171" name="Picture 3" descr="C:\Users\Mohtrev\Desktop\العرض\IMG_07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628800"/>
            <a:ext cx="561662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24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92" t="20272" r="24896" b="15762"/>
          <a:stretch/>
        </p:blipFill>
        <p:spPr bwMode="auto">
          <a:xfrm>
            <a:off x="1259632" y="1187564"/>
            <a:ext cx="6552728" cy="538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1763688" y="429560"/>
            <a:ext cx="4572000" cy="523220"/>
          </a:xfrm>
          <a:prstGeom prst="rect">
            <a:avLst/>
          </a:prstGeom>
        </p:spPr>
        <p:txBody>
          <a:bodyPr>
            <a:spAutoFit/>
          </a:bodyPr>
          <a:lstStyle/>
          <a:p>
            <a:r>
              <a:rPr lang="ar-SA" sz="2800" dirty="0" smtClean="0"/>
              <a:t>صورة فضائية لفوهت البركان </a:t>
            </a:r>
            <a:endParaRPr lang="ar-SA" sz="2800" dirty="0"/>
          </a:p>
        </p:txBody>
      </p:sp>
    </p:spTree>
    <p:extLst>
      <p:ext uri="{BB962C8B-B14F-4D97-AF65-F5344CB8AC3E}">
        <p14:creationId xmlns:p14="http://schemas.microsoft.com/office/powerpoint/2010/main" val="108274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ohtrev\Desktop\عامه\IMG_07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052736"/>
            <a:ext cx="7848872" cy="5703022"/>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1979712" y="476672"/>
            <a:ext cx="4986300" cy="461665"/>
          </a:xfrm>
          <a:prstGeom prst="rect">
            <a:avLst/>
          </a:prstGeom>
        </p:spPr>
        <p:txBody>
          <a:bodyPr wrap="square">
            <a:spAutoFit/>
          </a:bodyPr>
          <a:lstStyle/>
          <a:p>
            <a:r>
              <a:rPr lang="ar-SA" sz="2400" dirty="0" smtClean="0"/>
              <a:t>صورة جماعية للمشاركين على فوهة بركان طابة </a:t>
            </a:r>
            <a:endParaRPr lang="ar-SA" sz="2400" dirty="0"/>
          </a:p>
        </p:txBody>
      </p:sp>
    </p:spTree>
    <p:extLst>
      <p:ext uri="{BB962C8B-B14F-4D97-AF65-F5344CB8AC3E}">
        <p14:creationId xmlns:p14="http://schemas.microsoft.com/office/powerpoint/2010/main" val="36902151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ohtrev\Desktop\Saudi_Arabia,_administrative_divisions_-_ar_-_color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32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ohtrev\Desktop\120658014650945789Anonymous_bus_side_view.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01557">
            <a:off x="3431999" y="1952963"/>
            <a:ext cx="673765" cy="40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00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93064E-6 L -0.2441 0.03144 " pathEditMode="relative" rAng="0" ptsTypes="AA">
                                      <p:cBhvr>
                                        <p:cTn id="6" dur="5000" fill="hold"/>
                                        <p:tgtEl>
                                          <p:spTgt spid="2052"/>
                                        </p:tgtEl>
                                        <p:attrNameLst>
                                          <p:attrName>ppt_x</p:attrName>
                                          <p:attrName>ppt_y</p:attrName>
                                        </p:attrNameLst>
                                      </p:cBhvr>
                                      <p:rCtr x="-12205" y="15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اليوم الخامس</a:t>
            </a:r>
            <a:endParaRPr lang="ar-SA" dirty="0"/>
          </a:p>
        </p:txBody>
      </p:sp>
      <p:sp>
        <p:nvSpPr>
          <p:cNvPr id="3" name="عنصر نائب للمحتوى 2"/>
          <p:cNvSpPr>
            <a:spLocks noGrp="1"/>
          </p:cNvSpPr>
          <p:nvPr>
            <p:ph idx="1"/>
          </p:nvPr>
        </p:nvSpPr>
        <p:spPr/>
        <p:txBody>
          <a:bodyPr/>
          <a:lstStyle/>
          <a:p>
            <a:r>
              <a:rPr lang="ar-SA" b="1" dirty="0"/>
              <a:t>زيارة وادي </a:t>
            </a:r>
            <a:r>
              <a:rPr lang="ar-SA" b="1" dirty="0" err="1"/>
              <a:t>الهايس</a:t>
            </a:r>
            <a:r>
              <a:rPr lang="ar-SA" b="1" dirty="0"/>
              <a:t> </a:t>
            </a:r>
            <a:endParaRPr lang="ar-SA" b="1" dirty="0" smtClean="0"/>
          </a:p>
          <a:p>
            <a:r>
              <a:rPr lang="ar-SA" b="1" dirty="0" smtClean="0"/>
              <a:t>زيارة </a:t>
            </a:r>
            <a:r>
              <a:rPr lang="ar-SA" b="1" dirty="0"/>
              <a:t>حرة </a:t>
            </a:r>
            <a:r>
              <a:rPr lang="ar-SA" b="1" dirty="0" err="1"/>
              <a:t>عويرض</a:t>
            </a:r>
            <a:r>
              <a:rPr lang="ar-SA" b="1" dirty="0"/>
              <a:t> </a:t>
            </a:r>
            <a:endParaRPr lang="ar-SA" b="1" dirty="0" smtClean="0"/>
          </a:p>
          <a:p>
            <a:r>
              <a:rPr lang="ar-SA" b="1" dirty="0" smtClean="0"/>
              <a:t>زيارة </a:t>
            </a:r>
            <a:r>
              <a:rPr lang="ar-SA" b="1" dirty="0"/>
              <a:t>البلدة القديمة </a:t>
            </a:r>
            <a:endParaRPr lang="ar-SA" b="1" dirty="0" smtClean="0"/>
          </a:p>
          <a:p>
            <a:r>
              <a:rPr lang="ar-SA" b="1" dirty="0" smtClean="0"/>
              <a:t>زيارة ومقبرة </a:t>
            </a:r>
            <a:r>
              <a:rPr lang="ar-SA" b="1" dirty="0"/>
              <a:t>الاسود </a:t>
            </a:r>
            <a:endParaRPr lang="ar-SA" b="1" dirty="0" smtClean="0"/>
          </a:p>
          <a:p>
            <a:r>
              <a:rPr lang="ar-SA" b="1" dirty="0" smtClean="0"/>
              <a:t>زيارة قطار الحجاز</a:t>
            </a:r>
          </a:p>
          <a:p>
            <a:r>
              <a:rPr lang="ar-SA" b="1" dirty="0"/>
              <a:t>زيارة منطقة الحجر (مدائن صالح)</a:t>
            </a:r>
            <a:endParaRPr lang="ar-SA" dirty="0"/>
          </a:p>
        </p:txBody>
      </p:sp>
    </p:spTree>
    <p:extLst>
      <p:ext uri="{BB962C8B-B14F-4D97-AF65-F5344CB8AC3E}">
        <p14:creationId xmlns:p14="http://schemas.microsoft.com/office/powerpoint/2010/main" val="42745668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b="1" dirty="0" smtClean="0"/>
              <a:t>وادي </a:t>
            </a:r>
            <a:r>
              <a:rPr lang="ar-SA" b="1" dirty="0" err="1" smtClean="0"/>
              <a:t>الهايس</a:t>
            </a:r>
            <a:endParaRPr lang="ar-SA" dirty="0"/>
          </a:p>
        </p:txBody>
      </p:sp>
      <p:pic>
        <p:nvPicPr>
          <p:cNvPr id="9218" name="Picture 2" descr="C:\Users\Mohtrev\Desktop\100CANON\IMG_07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916832"/>
            <a:ext cx="5832648" cy="4752528"/>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6516216" y="2060848"/>
            <a:ext cx="2376264" cy="2554545"/>
          </a:xfrm>
          <a:prstGeom prst="rect">
            <a:avLst/>
          </a:prstGeom>
        </p:spPr>
        <p:txBody>
          <a:bodyPr wrap="square">
            <a:spAutoFit/>
          </a:bodyPr>
          <a:lstStyle/>
          <a:p>
            <a:r>
              <a:rPr lang="ar-SA" sz="2000" b="1" dirty="0" smtClean="0"/>
              <a:t>صورة جميلة لوادي </a:t>
            </a:r>
            <a:r>
              <a:rPr lang="ar-SA" sz="2000" b="1" dirty="0" err="1" smtClean="0"/>
              <a:t>الهايس</a:t>
            </a:r>
            <a:r>
              <a:rPr lang="ar-SA" sz="2000" b="1" dirty="0" smtClean="0"/>
              <a:t> بمنطقة العلا تظهر مدى تأثر جبال وأودية هذه المنطقة بعمليات التعرية والتجوية مكونتا خلفها اجمل المناظر الطبيعية </a:t>
            </a:r>
            <a:r>
              <a:rPr lang="ar-SA" sz="2000" b="1" dirty="0" err="1" smtClean="0"/>
              <a:t>التى</a:t>
            </a:r>
            <a:r>
              <a:rPr lang="ar-SA" sz="2000" b="1" dirty="0" smtClean="0"/>
              <a:t> تدل على عظمة الخالق عز وجل </a:t>
            </a:r>
            <a:endParaRPr lang="ar-SA" sz="2000" b="1" dirty="0"/>
          </a:p>
        </p:txBody>
      </p:sp>
    </p:spTree>
    <p:extLst>
      <p:ext uri="{BB962C8B-B14F-4D97-AF65-F5344CB8AC3E}">
        <p14:creationId xmlns:p14="http://schemas.microsoft.com/office/powerpoint/2010/main" val="33878851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Mohtrev\Desktop\100CANON\IMG_0829.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44008" y="1268760"/>
            <a:ext cx="4427984" cy="554461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Mohtrev\Desktop\100CANON\IMG_0830.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886" y="1268760"/>
            <a:ext cx="4450106" cy="5544616"/>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2411760" y="390098"/>
            <a:ext cx="3942185" cy="584775"/>
          </a:xfrm>
          <a:prstGeom prst="rect">
            <a:avLst/>
          </a:prstGeom>
        </p:spPr>
        <p:txBody>
          <a:bodyPr wrap="square">
            <a:spAutoFit/>
          </a:bodyPr>
          <a:lstStyle/>
          <a:p>
            <a:r>
              <a:rPr lang="ar-SA" sz="3200" dirty="0" smtClean="0"/>
              <a:t>صور تذهل الناظرين للوادي </a:t>
            </a:r>
            <a:endParaRPr lang="ar-SA" sz="3200" dirty="0"/>
          </a:p>
        </p:txBody>
      </p:sp>
    </p:spTree>
    <p:extLst>
      <p:ext uri="{BB962C8B-B14F-4D97-AF65-F5344CB8AC3E}">
        <p14:creationId xmlns:p14="http://schemas.microsoft.com/office/powerpoint/2010/main" val="33705765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ohtrev\Desktop\100CANON\IMG_085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44008" y="980728"/>
            <a:ext cx="4499993" cy="510604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Mohtrev\Desktop\100CANON\IMG_08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80728"/>
            <a:ext cx="4499992" cy="5106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6732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Mohtrev\Desktop\100CANON\IMG_08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908720"/>
            <a:ext cx="4490146" cy="489654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Mohtrev\Desktop\100CANON\IMG_09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40" y="908720"/>
            <a:ext cx="4459851"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099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endParaRPr lang="ar-SA" sz="3600" b="1" dirty="0"/>
          </a:p>
        </p:txBody>
      </p:sp>
      <p:sp>
        <p:nvSpPr>
          <p:cNvPr id="3" name="عنصر نائب للمحتوى 2"/>
          <p:cNvSpPr>
            <a:spLocks noGrp="1"/>
          </p:cNvSpPr>
          <p:nvPr>
            <p:ph idx="1"/>
          </p:nvPr>
        </p:nvSpPr>
        <p:spPr/>
        <p:txBody>
          <a:bodyPr>
            <a:normAutofit/>
          </a:bodyPr>
          <a:lstStyle/>
          <a:p>
            <a:r>
              <a:rPr lang="ar-SA" sz="2400" b="1" dirty="0"/>
              <a:t>حيث شارك في هذه الرحلة نخبة من أعلام الجغرافيا في دول مجلس التعاون لدول الخليج العربية في مقدمتهم :</a:t>
            </a:r>
          </a:p>
          <a:p>
            <a:r>
              <a:rPr lang="ar-SA" sz="2400" b="1" dirty="0"/>
              <a:t> رئيس الجمعية الاستاذ الدكتور/ عبيد سرور العتيبي من دولة الكويت </a:t>
            </a:r>
          </a:p>
          <a:p>
            <a:r>
              <a:rPr lang="ar-SA" sz="2400" b="1" dirty="0"/>
              <a:t>امين السر والمال للجمعية الدكتور / ابراهيم صالح الدوسري من السعودية </a:t>
            </a:r>
          </a:p>
          <a:p>
            <a:r>
              <a:rPr lang="ar-SA" sz="2400" b="1" dirty="0" smtClean="0"/>
              <a:t>الدكتور / محمد احمد </a:t>
            </a:r>
            <a:r>
              <a:rPr lang="ar-SA" sz="2400" b="1" dirty="0" err="1" smtClean="0"/>
              <a:t>عبدالله</a:t>
            </a:r>
            <a:r>
              <a:rPr lang="ar-SA" sz="2400" b="1" dirty="0" smtClean="0"/>
              <a:t> من مملكة البحرين </a:t>
            </a:r>
          </a:p>
          <a:p>
            <a:r>
              <a:rPr lang="ar-SA" sz="2400" b="1" dirty="0" smtClean="0"/>
              <a:t>الدكتور </a:t>
            </a:r>
            <a:r>
              <a:rPr lang="ar-SA" sz="2400" b="1" dirty="0"/>
              <a:t>/ خالد عامر </a:t>
            </a:r>
            <a:r>
              <a:rPr lang="ar-SA" sz="2400" b="1" dirty="0" err="1"/>
              <a:t>الشملي</a:t>
            </a:r>
            <a:r>
              <a:rPr lang="ar-SA" sz="2400" b="1" dirty="0"/>
              <a:t>  من سلطنة عمان</a:t>
            </a:r>
          </a:p>
          <a:p>
            <a:r>
              <a:rPr lang="ar-SA" sz="2400" b="1" dirty="0" smtClean="0"/>
              <a:t>ونخبة </a:t>
            </a:r>
            <a:r>
              <a:rPr lang="ar-SA" sz="2400" b="1" dirty="0"/>
              <a:t>من طلاب اقسام الجغرافيا بجامعات دول </a:t>
            </a:r>
            <a:r>
              <a:rPr lang="ar-SA" sz="2400" b="1" dirty="0" smtClean="0"/>
              <a:t>مجلس </a:t>
            </a:r>
            <a:r>
              <a:rPr lang="ar-SA" sz="2400" b="1" dirty="0"/>
              <a:t>التعاون لدول الخليج العربية </a:t>
            </a:r>
          </a:p>
        </p:txBody>
      </p:sp>
    </p:spTree>
    <p:extLst>
      <p:ext uri="{BB962C8B-B14F-4D97-AF65-F5344CB8AC3E}">
        <p14:creationId xmlns:p14="http://schemas.microsoft.com/office/powerpoint/2010/main" val="1701890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ohtrev\Desktop\العرض\IMG_39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92697"/>
            <a:ext cx="3600400" cy="5400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ohtrev\Desktop\العرض\IMG_08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2923" y="692696"/>
            <a:ext cx="4891565"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3038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b="1" dirty="0" smtClean="0"/>
              <a:t>حرة </a:t>
            </a:r>
            <a:r>
              <a:rPr lang="ar-SA" b="1" dirty="0" err="1" smtClean="0"/>
              <a:t>عويرض</a:t>
            </a:r>
            <a:endParaRPr lang="ar-SA" dirty="0"/>
          </a:p>
        </p:txBody>
      </p:sp>
      <p:sp>
        <p:nvSpPr>
          <p:cNvPr id="3" name="عنصر نائب للمحتوى 2"/>
          <p:cNvSpPr>
            <a:spLocks noGrp="1"/>
          </p:cNvSpPr>
          <p:nvPr>
            <p:ph idx="1"/>
          </p:nvPr>
        </p:nvSpPr>
        <p:spPr>
          <a:xfrm>
            <a:off x="6300192" y="1556792"/>
            <a:ext cx="2386608" cy="4569371"/>
          </a:xfrm>
        </p:spPr>
        <p:txBody>
          <a:bodyPr>
            <a:normAutofit/>
          </a:bodyPr>
          <a:lstStyle/>
          <a:p>
            <a:r>
              <a:rPr lang="ar-SA" sz="2000" b="1" dirty="0" smtClean="0"/>
              <a:t>تقع حرة </a:t>
            </a:r>
            <a:r>
              <a:rPr lang="ar-SA" sz="2000" b="1" dirty="0" err="1" smtClean="0"/>
              <a:t>عويرض</a:t>
            </a:r>
            <a:r>
              <a:rPr lang="ar-SA" sz="2000" b="1" dirty="0" smtClean="0"/>
              <a:t> غرب محافظة العلا</a:t>
            </a:r>
          </a:p>
          <a:p>
            <a:r>
              <a:rPr lang="ar-SA" sz="2000" b="1" dirty="0" smtClean="0"/>
              <a:t>حيث ترتفع عن المحافظة نحو 600 قدم</a:t>
            </a:r>
          </a:p>
          <a:p>
            <a:r>
              <a:rPr lang="ar-SA" sz="2000" b="1" dirty="0" smtClean="0"/>
              <a:t>وتمتد هذه الهضبة الضخمة بين مدينة تبوك والعلا</a:t>
            </a:r>
          </a:p>
          <a:p>
            <a:r>
              <a:rPr lang="ar-SA" sz="2000" b="1" dirty="0" smtClean="0"/>
              <a:t>حيث يصل طولها الى 180 كم وعرضها الى 90 كم </a:t>
            </a:r>
          </a:p>
          <a:p>
            <a:endParaRPr lang="ar-SA" sz="2400" dirty="0"/>
          </a:p>
        </p:txBody>
      </p:sp>
      <p:pic>
        <p:nvPicPr>
          <p:cNvPr id="13314" name="Picture 2" descr="C:\Users\Mohtrev\Desktop\العرض\IMG_10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00808"/>
            <a:ext cx="5850472"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5926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Mohtrev\Desktop\العرض\IMG_10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12776"/>
            <a:ext cx="4499992" cy="4896544"/>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Mohtrev\Desktop\العرض\IMG_10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412776"/>
            <a:ext cx="4499992" cy="491207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1979712" y="620688"/>
            <a:ext cx="5652120" cy="523220"/>
          </a:xfrm>
          <a:prstGeom prst="rect">
            <a:avLst/>
          </a:prstGeom>
        </p:spPr>
        <p:txBody>
          <a:bodyPr wrap="square">
            <a:spAutoFit/>
          </a:bodyPr>
          <a:lstStyle/>
          <a:p>
            <a:r>
              <a:rPr lang="ar-SA" sz="2800" dirty="0" smtClean="0"/>
              <a:t>صورة من أعلى قمة حرة </a:t>
            </a:r>
            <a:r>
              <a:rPr lang="ar-SA" sz="2800" dirty="0" err="1" smtClean="0"/>
              <a:t>عويرض</a:t>
            </a:r>
            <a:r>
              <a:rPr lang="ar-SA" sz="2800" dirty="0" smtClean="0"/>
              <a:t> لمنطقة العلا </a:t>
            </a:r>
            <a:endParaRPr lang="ar-SA" sz="2800" dirty="0"/>
          </a:p>
        </p:txBody>
      </p:sp>
    </p:spTree>
    <p:extLst>
      <p:ext uri="{BB962C8B-B14F-4D97-AF65-F5344CB8AC3E}">
        <p14:creationId xmlns:p14="http://schemas.microsoft.com/office/powerpoint/2010/main" val="40638985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ohtrev\Desktop\العرض\BEl0KUiCUAABS5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76672"/>
            <a:ext cx="7717433" cy="578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0101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b="1" dirty="0" smtClean="0"/>
              <a:t>البلدة القديمة</a:t>
            </a:r>
            <a:endParaRPr lang="ar-SA" dirty="0"/>
          </a:p>
        </p:txBody>
      </p:sp>
      <p:sp>
        <p:nvSpPr>
          <p:cNvPr id="3" name="عنصر نائب للمحتوى 2"/>
          <p:cNvSpPr>
            <a:spLocks noGrp="1"/>
          </p:cNvSpPr>
          <p:nvPr>
            <p:ph idx="1"/>
          </p:nvPr>
        </p:nvSpPr>
        <p:spPr>
          <a:xfrm>
            <a:off x="6156176" y="1628800"/>
            <a:ext cx="2987824" cy="4880472"/>
          </a:xfrm>
        </p:spPr>
        <p:txBody>
          <a:bodyPr>
            <a:normAutofit/>
          </a:bodyPr>
          <a:lstStyle/>
          <a:p>
            <a:r>
              <a:rPr lang="ar-SA" sz="2000" b="1" dirty="0" smtClean="0"/>
              <a:t>بنيت هذه البلدة حول قلعة </a:t>
            </a:r>
            <a:r>
              <a:rPr lang="ar-SA" sz="2000" b="1" dirty="0"/>
              <a:t>ا</a:t>
            </a:r>
            <a:r>
              <a:rPr lang="ar-SA" sz="2000" b="1" dirty="0" smtClean="0"/>
              <a:t>لقائد موسى بن نصير قبل  700 عام </a:t>
            </a:r>
          </a:p>
          <a:p>
            <a:r>
              <a:rPr lang="ar-SA" sz="2000" b="1" dirty="0" smtClean="0"/>
              <a:t>وتضم هذه البلدة 800 منزل وعدد من كبير المساجد</a:t>
            </a:r>
          </a:p>
          <a:p>
            <a:r>
              <a:rPr lang="ar-SA" sz="2000" b="1" dirty="0" smtClean="0"/>
              <a:t>ويحيط بها سور طويل لحماية البلدة من الهجمات الخارجية  </a:t>
            </a:r>
            <a:endParaRPr lang="ar-SA" sz="2000" b="1" dirty="0"/>
          </a:p>
        </p:txBody>
      </p:sp>
      <p:pic>
        <p:nvPicPr>
          <p:cNvPr id="15363" name="Picture 3" descr="C:\Users\Mohtrev\Desktop\Al_Ula_old_town,_Saudi_Arabia_2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628800"/>
            <a:ext cx="5739538" cy="4880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8309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قلعة موسى بن نصير</a:t>
            </a:r>
            <a:endParaRPr lang="ar-SA" dirty="0"/>
          </a:p>
        </p:txBody>
      </p:sp>
      <p:sp>
        <p:nvSpPr>
          <p:cNvPr id="3" name="عنصر نائب للمحتوى 2"/>
          <p:cNvSpPr>
            <a:spLocks noGrp="1"/>
          </p:cNvSpPr>
          <p:nvPr>
            <p:ph idx="1"/>
          </p:nvPr>
        </p:nvSpPr>
        <p:spPr>
          <a:xfrm>
            <a:off x="5389240" y="1611341"/>
            <a:ext cx="3754760" cy="4997151"/>
          </a:xfrm>
        </p:spPr>
        <p:txBody>
          <a:bodyPr>
            <a:normAutofit/>
          </a:bodyPr>
          <a:lstStyle/>
          <a:p>
            <a:r>
              <a:rPr lang="ar-SA" sz="2000" b="1" dirty="0" smtClean="0"/>
              <a:t>بنيت هذه القلعة في القرن السادس قبل الميلاد </a:t>
            </a:r>
            <a:r>
              <a:rPr lang="ar-SA" sz="2000" b="1" dirty="0"/>
              <a:t>وهي أقدم مبنى </a:t>
            </a:r>
            <a:r>
              <a:rPr lang="ar-SA" sz="2000" b="1" dirty="0" smtClean="0"/>
              <a:t>في العلا</a:t>
            </a:r>
            <a:r>
              <a:rPr lang="ar-SA" sz="2000" b="1" dirty="0"/>
              <a:t> القديمة على الوادي </a:t>
            </a:r>
            <a:r>
              <a:rPr lang="ar-SA" sz="2000" b="1" dirty="0" smtClean="0"/>
              <a:t>الخصيب</a:t>
            </a:r>
          </a:p>
          <a:p>
            <a:r>
              <a:rPr lang="ar-SA" sz="2000" b="1" dirty="0"/>
              <a:t>سميت قلعة موسى بن نصير </a:t>
            </a:r>
            <a:r>
              <a:rPr lang="ar-SA" sz="2000" b="1" dirty="0" smtClean="0"/>
              <a:t>لأن القائد </a:t>
            </a:r>
            <a:r>
              <a:rPr lang="ar-SA" sz="2000" b="1" dirty="0"/>
              <a:t>العربي المسلم </a:t>
            </a:r>
            <a:r>
              <a:rPr lang="ar-SA" sz="2000" b="1" dirty="0" smtClean="0"/>
              <a:t>موسى بن نصير</a:t>
            </a:r>
            <a:r>
              <a:rPr lang="ar-SA" sz="2000" b="1" dirty="0"/>
              <a:t> أقام فيها لذلك سميت </a:t>
            </a:r>
            <a:r>
              <a:rPr lang="ar-SA" sz="2000" b="1" dirty="0" smtClean="0"/>
              <a:t>باسمه</a:t>
            </a:r>
            <a:r>
              <a:rPr lang="ar-SA" sz="2000" b="1" baseline="30000" dirty="0"/>
              <a:t> </a:t>
            </a:r>
            <a:r>
              <a:rPr lang="ar-SA" sz="2000" b="1" dirty="0" smtClean="0"/>
              <a:t>، </a:t>
            </a:r>
            <a:r>
              <a:rPr lang="ar-SA" sz="2000" b="1" dirty="0"/>
              <a:t>أما تسميتها بقلعة العلا فلأنها أقدم قلعة بنيت في المدينة.</a:t>
            </a:r>
            <a:endParaRPr lang="ar-SA" sz="2000" b="1" dirty="0" smtClean="0"/>
          </a:p>
          <a:p>
            <a:r>
              <a:rPr lang="ar-SA" sz="2000" b="1" dirty="0" smtClean="0"/>
              <a:t>مساحة القلعة 180 م2</a:t>
            </a:r>
          </a:p>
          <a:p>
            <a:r>
              <a:rPr lang="ar-SA" sz="2000" b="1" dirty="0" smtClean="0"/>
              <a:t>وارتفاعها 45 م</a:t>
            </a:r>
          </a:p>
          <a:p>
            <a:r>
              <a:rPr lang="ar-SA" sz="2000" b="1" dirty="0" smtClean="0"/>
              <a:t>وبها حوالي 300 درجة </a:t>
            </a:r>
            <a:endParaRPr lang="ar-SA" sz="2000" b="1" dirty="0"/>
          </a:p>
        </p:txBody>
      </p:sp>
      <p:pic>
        <p:nvPicPr>
          <p:cNvPr id="16386" name="Picture 2" descr="C:\Users\Mohtrev\Desktop\15807413503752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09036"/>
            <a:ext cx="5184576" cy="5088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1303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ar-SA" b="1" dirty="0" err="1" smtClean="0"/>
              <a:t>مقابرة</a:t>
            </a:r>
            <a:r>
              <a:rPr lang="ar-SA" b="1" dirty="0" smtClean="0"/>
              <a:t> الاسود</a:t>
            </a:r>
            <a:endParaRPr lang="ar-SA" dirty="0"/>
          </a:p>
        </p:txBody>
      </p:sp>
      <p:sp>
        <p:nvSpPr>
          <p:cNvPr id="3" name="عنصر نائب للمحتوى 2"/>
          <p:cNvSpPr>
            <a:spLocks noGrp="1"/>
          </p:cNvSpPr>
          <p:nvPr>
            <p:ph idx="1"/>
          </p:nvPr>
        </p:nvSpPr>
        <p:spPr>
          <a:xfrm>
            <a:off x="6084168" y="1600200"/>
            <a:ext cx="3059832" cy="4525963"/>
          </a:xfrm>
        </p:spPr>
        <p:txBody>
          <a:bodyPr>
            <a:normAutofit/>
          </a:bodyPr>
          <a:lstStyle/>
          <a:p>
            <a:r>
              <a:rPr lang="ar-SA" sz="2000" b="1" dirty="0" smtClean="0"/>
              <a:t>حفرة هذه المقابر على جبل الخريبة و تعرف </a:t>
            </a:r>
            <a:r>
              <a:rPr lang="ar-SA" sz="2000" b="1" dirty="0"/>
              <a:t>هذه المدافن بمقابر الأسود نسبة للمخلوقات ألمنحوتة أعلى بعضها والتي تشبه الأسود وتضم هذه المدافن 21 قبراً وهي من الآثار الموجودة في العلا وهي مقابر </a:t>
            </a:r>
            <a:r>
              <a:rPr lang="ar-SA" sz="2000" b="1" dirty="0" err="1"/>
              <a:t>لحيانية</a:t>
            </a:r>
            <a:r>
              <a:rPr lang="ar-SA" sz="2000" b="1" dirty="0"/>
              <a:t> </a:t>
            </a:r>
            <a:endParaRPr lang="ar-SA" sz="2000" b="1" dirty="0" smtClean="0"/>
          </a:p>
        </p:txBody>
      </p:sp>
      <p:pic>
        <p:nvPicPr>
          <p:cNvPr id="17410" name="Picture 2" descr="C:\Users\Mohtrev\Desktop\العرض\IMG_10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588" y="1656184"/>
            <a:ext cx="5791572" cy="479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3724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ohtrev\Desktop\مقبرة الأسود الأربعة بمنطقة الخريبة.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052736"/>
            <a:ext cx="7620000" cy="504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0696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قطار الحجاز</a:t>
            </a:r>
            <a:endParaRPr lang="ar-SA" dirty="0"/>
          </a:p>
        </p:txBody>
      </p:sp>
      <p:sp>
        <p:nvSpPr>
          <p:cNvPr id="3" name="عنصر نائب للمحتوى 2"/>
          <p:cNvSpPr>
            <a:spLocks noGrp="1"/>
          </p:cNvSpPr>
          <p:nvPr>
            <p:ph idx="1"/>
          </p:nvPr>
        </p:nvSpPr>
        <p:spPr>
          <a:xfrm>
            <a:off x="5940152" y="1600200"/>
            <a:ext cx="2952328" cy="4525963"/>
          </a:xfrm>
        </p:spPr>
        <p:txBody>
          <a:bodyPr>
            <a:normAutofit/>
          </a:bodyPr>
          <a:lstStyle/>
          <a:p>
            <a:r>
              <a:rPr lang="ar-SA" sz="2000" b="1" dirty="0" smtClean="0"/>
              <a:t>عبارة عن سكة حديدية تصل بين دمشق والمدينة المنورة وقد اسست في عهد السلطان العثماني عبدالحميد الثاني لغرض خدمة الحجاج المسلمون وربط اقاليم الدولة العثمانية والسيطرة عليها , تم افتتاح هذه السكة سنة 1908 واستمر تشغيلها الى ان دمر الخط سنة 1916م خلال الحرب العالمية الاولى.</a:t>
            </a:r>
          </a:p>
        </p:txBody>
      </p:sp>
      <p:pic>
        <p:nvPicPr>
          <p:cNvPr id="19458" name="Picture 2" descr="C:\Users\Mohtrev\Desktop\العرض\IMG_10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556792"/>
            <a:ext cx="5688632"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4646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Mohtrev\Desktop\العرض\IMG_4020.JPG"/>
          <p:cNvPicPr>
            <a:picLocks noChangeAspect="1" noChangeArrowheads="1"/>
          </p:cNvPicPr>
          <p:nvPr/>
        </p:nvPicPr>
        <p:blipFill rotWithShape="1">
          <a:blip r:embed="rId2">
            <a:extLst>
              <a:ext uri="{28A0092B-C50C-407E-A947-70E740481C1C}">
                <a14:useLocalDpi xmlns:a14="http://schemas.microsoft.com/office/drawing/2010/main" val="0"/>
              </a:ext>
            </a:extLst>
          </a:blip>
          <a:srcRect r="34167"/>
          <a:stretch/>
        </p:blipFill>
        <p:spPr bwMode="auto">
          <a:xfrm>
            <a:off x="35496" y="1556792"/>
            <a:ext cx="4716016" cy="4118200"/>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C:\Users\Mohtrev\Desktop\العرض\IMG_10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2234" y="1556792"/>
            <a:ext cx="4331765" cy="41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3419872" y="764704"/>
            <a:ext cx="2376264" cy="584775"/>
          </a:xfrm>
          <a:prstGeom prst="rect">
            <a:avLst/>
          </a:prstGeom>
        </p:spPr>
        <p:txBody>
          <a:bodyPr wrap="square">
            <a:spAutoFit/>
          </a:bodyPr>
          <a:lstStyle/>
          <a:p>
            <a:r>
              <a:rPr lang="ar-SA" sz="3200" dirty="0" smtClean="0"/>
              <a:t>صور للمحطة </a:t>
            </a:r>
            <a:endParaRPr lang="ar-SA" sz="3200" dirty="0"/>
          </a:p>
        </p:txBody>
      </p:sp>
    </p:spTree>
    <p:extLst>
      <p:ext uri="{BB962C8B-B14F-4D97-AF65-F5344CB8AC3E}">
        <p14:creationId xmlns:p14="http://schemas.microsoft.com/office/powerpoint/2010/main" val="17410175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562074"/>
          </a:xfrm>
        </p:spPr>
        <p:txBody>
          <a:bodyPr>
            <a:normAutofit fontScale="90000"/>
          </a:bodyPr>
          <a:lstStyle/>
          <a:p>
            <a:r>
              <a:rPr lang="ar-SA" dirty="0" smtClean="0"/>
              <a:t>برنامج الرحلة </a:t>
            </a:r>
            <a:endParaRPr lang="ar-SA" dirty="0"/>
          </a:p>
        </p:txBody>
      </p:sp>
      <p:graphicFrame>
        <p:nvGraphicFramePr>
          <p:cNvPr id="4" name="جدول 3"/>
          <p:cNvGraphicFramePr>
            <a:graphicFrameLocks noGrp="1"/>
          </p:cNvGraphicFramePr>
          <p:nvPr>
            <p:extLst>
              <p:ext uri="{D42A27DB-BD31-4B8C-83A1-F6EECF244321}">
                <p14:modId xmlns:p14="http://schemas.microsoft.com/office/powerpoint/2010/main" val="3298869180"/>
              </p:ext>
            </p:extLst>
          </p:nvPr>
        </p:nvGraphicFramePr>
        <p:xfrm>
          <a:off x="251520" y="1124743"/>
          <a:ext cx="8712968" cy="5514000"/>
        </p:xfrm>
        <a:graphic>
          <a:graphicData uri="http://schemas.openxmlformats.org/drawingml/2006/table">
            <a:tbl>
              <a:tblPr rtl="1" firstRow="1" bandRow="1">
                <a:tableStyleId>{5C22544A-7EE6-4342-B048-85BDC9FD1C3A}</a:tableStyleId>
              </a:tblPr>
              <a:tblGrid>
                <a:gridCol w="3140881"/>
                <a:gridCol w="5572087"/>
              </a:tblGrid>
              <a:tr h="470448">
                <a:tc>
                  <a:txBody>
                    <a:bodyPr/>
                    <a:lstStyle/>
                    <a:p>
                      <a:pPr rtl="1"/>
                      <a:r>
                        <a:rPr lang="ar-SA" dirty="0" smtClean="0"/>
                        <a:t>اليوم</a:t>
                      </a:r>
                      <a:endParaRPr lang="ar-SA" dirty="0"/>
                    </a:p>
                  </a:txBody>
                  <a:tcPr/>
                </a:tc>
                <a:tc>
                  <a:txBody>
                    <a:bodyPr/>
                    <a:lstStyle/>
                    <a:p>
                      <a:pPr rtl="1"/>
                      <a:r>
                        <a:rPr lang="ar-SA" dirty="0" smtClean="0"/>
                        <a:t>النشاط </a:t>
                      </a:r>
                      <a:endParaRPr lang="ar-SA" dirty="0"/>
                    </a:p>
                  </a:txBody>
                  <a:tcPr/>
                </a:tc>
              </a:tr>
              <a:tr h="607181">
                <a:tc>
                  <a:txBody>
                    <a:bodyPr/>
                    <a:lstStyle/>
                    <a:p>
                      <a:pPr rtl="1"/>
                      <a:r>
                        <a:rPr lang="ar-SA" sz="2000" b="1" dirty="0" smtClean="0"/>
                        <a:t>اليوم الاول </a:t>
                      </a:r>
                      <a:endParaRPr lang="ar-SA" sz="2000" b="1"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t>الوصول الى القصيم وزيارة مسجد الخريزة </a:t>
                      </a:r>
                    </a:p>
                  </a:txBody>
                  <a:tcPr/>
                </a:tc>
              </a:tr>
              <a:tr h="1178611">
                <a:tc>
                  <a:txBody>
                    <a:bodyPr/>
                    <a:lstStyle/>
                    <a:p>
                      <a:pPr rtl="1"/>
                      <a:r>
                        <a:rPr lang="ar-SA" sz="2000" b="1" dirty="0" smtClean="0"/>
                        <a:t>اليوم الثاني</a:t>
                      </a:r>
                      <a:r>
                        <a:rPr lang="ar-SA" sz="2000" b="1" baseline="0" dirty="0" smtClean="0"/>
                        <a:t> </a:t>
                      </a:r>
                      <a:endParaRPr lang="ar-SA" sz="2000" b="1"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t>زيارة مقصورة السويلم و الراجحي  بالبكيرية وزيارة مزرعة الراجحي  زيارة سوق المجلس بالمذنب و حضور انطلاق احتفالات التراث العمراني </a:t>
                      </a:r>
                    </a:p>
                  </a:txBody>
                  <a:tcPr/>
                </a:tc>
              </a:tr>
              <a:tr h="821457">
                <a:tc>
                  <a:txBody>
                    <a:bodyPr/>
                    <a:lstStyle/>
                    <a:p>
                      <a:pPr rtl="1"/>
                      <a:r>
                        <a:rPr lang="ar-SA" sz="2000" b="1" dirty="0" smtClean="0"/>
                        <a:t>اليوم الثالث</a:t>
                      </a:r>
                      <a:endParaRPr lang="ar-SA" sz="2000" b="1" dirty="0"/>
                    </a:p>
                  </a:txBody>
                  <a:tcPr/>
                </a:tc>
                <a:tc>
                  <a:txBody>
                    <a:bodyPr/>
                    <a:lstStyle/>
                    <a:p>
                      <a:pPr rtl="1"/>
                      <a:r>
                        <a:rPr lang="ar-SA" sz="2000" b="1" dirty="0" smtClean="0"/>
                        <a:t>زيارة قلعة </a:t>
                      </a:r>
                      <a:r>
                        <a:rPr lang="ar-SA" sz="2000" b="1" dirty="0" err="1" smtClean="0"/>
                        <a:t>الجدعية</a:t>
                      </a:r>
                      <a:r>
                        <a:rPr lang="ar-SA" sz="2000" b="1" dirty="0" smtClean="0"/>
                        <a:t> و زيارة سوق </a:t>
                      </a:r>
                      <a:r>
                        <a:rPr lang="ar-SA" sz="2000" b="1" dirty="0" err="1" smtClean="0"/>
                        <a:t>المسوكف</a:t>
                      </a:r>
                      <a:r>
                        <a:rPr lang="ar-SA" sz="2000" b="1" dirty="0" smtClean="0"/>
                        <a:t> وزيارة بلدة الخبراء التراثية </a:t>
                      </a:r>
                      <a:endParaRPr lang="ar-SA" sz="2000" b="1" dirty="0"/>
                    </a:p>
                  </a:txBody>
                  <a:tcPr/>
                </a:tc>
              </a:tr>
              <a:tr h="823282">
                <a:tc>
                  <a:txBody>
                    <a:bodyPr/>
                    <a:lstStyle/>
                    <a:p>
                      <a:pPr rtl="1"/>
                      <a:r>
                        <a:rPr lang="ar-SA" sz="2000" b="1" dirty="0" smtClean="0"/>
                        <a:t>اليوم الرابع</a:t>
                      </a:r>
                      <a:endParaRPr lang="ar-SA" sz="2000" b="1"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t>زيارة قرية عيون الجواء و زيارة صخرة عنتر بن شداد و زيارة مدينة فيد  التاريخية و</a:t>
                      </a:r>
                      <a:r>
                        <a:rPr lang="ar-SA" sz="2000" b="1" baseline="0" dirty="0" smtClean="0"/>
                        <a:t> </a:t>
                      </a:r>
                      <a:r>
                        <a:rPr lang="ar-SA" sz="2000" b="1" dirty="0" smtClean="0"/>
                        <a:t>زيارة فوهت بركان طابة ثم الاتجاه الى العلا </a:t>
                      </a:r>
                    </a:p>
                  </a:txBody>
                  <a:tcPr/>
                </a:tc>
              </a:tr>
              <a:tr h="895304">
                <a:tc>
                  <a:txBody>
                    <a:bodyPr/>
                    <a:lstStyle/>
                    <a:p>
                      <a:pPr rtl="1"/>
                      <a:r>
                        <a:rPr lang="ar-SA" sz="2000" b="1" dirty="0" smtClean="0"/>
                        <a:t>اليوم الخامس</a:t>
                      </a:r>
                      <a:endParaRPr lang="ar-SA" sz="2000" b="1"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t>زيارة وادي </a:t>
                      </a:r>
                      <a:r>
                        <a:rPr lang="ar-SA" sz="2000" b="1" dirty="0" err="1" smtClean="0"/>
                        <a:t>الهايس</a:t>
                      </a:r>
                      <a:r>
                        <a:rPr lang="ar-SA" sz="2000" b="1" dirty="0" smtClean="0"/>
                        <a:t> و زيارة حرة </a:t>
                      </a:r>
                      <a:r>
                        <a:rPr lang="ar-SA" sz="2000" b="1" dirty="0" err="1" smtClean="0"/>
                        <a:t>عويرض</a:t>
                      </a:r>
                      <a:r>
                        <a:rPr lang="ar-SA" sz="2000" b="1" baseline="0" dirty="0" smtClean="0"/>
                        <a:t> و</a:t>
                      </a:r>
                      <a:r>
                        <a:rPr lang="ar-SA" sz="2000" b="1" dirty="0" smtClean="0"/>
                        <a:t> زيارة البلدة القديمة و زيارة مدينة ديدان ومقابر الاسود و</a:t>
                      </a:r>
                      <a:r>
                        <a:rPr lang="ar-SA" sz="2000" b="1" baseline="0" dirty="0" smtClean="0"/>
                        <a:t> زيارة </a:t>
                      </a:r>
                      <a:r>
                        <a:rPr lang="ar-SA" sz="2000" b="1" dirty="0" smtClean="0"/>
                        <a:t> قطار الحجاز و</a:t>
                      </a:r>
                      <a:r>
                        <a:rPr lang="ar-SA" sz="2000" b="1" baseline="0" dirty="0" smtClean="0"/>
                        <a:t> زيارة منطقة الحجر </a:t>
                      </a:r>
                      <a:r>
                        <a:rPr lang="ar-SA" sz="2000" b="1" dirty="0" smtClean="0"/>
                        <a:t> (مدائن صالح) </a:t>
                      </a:r>
                    </a:p>
                  </a:txBody>
                  <a:tcPr/>
                </a:tc>
              </a:tr>
              <a:tr h="607181">
                <a:tc>
                  <a:txBody>
                    <a:bodyPr/>
                    <a:lstStyle/>
                    <a:p>
                      <a:pPr rtl="1"/>
                      <a:r>
                        <a:rPr lang="ar-SA" sz="2000" b="1" dirty="0" smtClean="0"/>
                        <a:t>اليوم السادس</a:t>
                      </a:r>
                      <a:endParaRPr lang="ar-SA" sz="2000" b="1" dirty="0"/>
                    </a:p>
                  </a:txBody>
                  <a:tcPr/>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2000" b="1" dirty="0" smtClean="0"/>
                        <a:t>الاتجاه الى المدينة المنورة ونهاية البرنامج </a:t>
                      </a:r>
                    </a:p>
                  </a:txBody>
                  <a:tcPr/>
                </a:tc>
              </a:tr>
            </a:tbl>
          </a:graphicData>
        </a:graphic>
      </p:graphicFrame>
    </p:spTree>
    <p:extLst>
      <p:ext uri="{BB962C8B-B14F-4D97-AF65-F5344CB8AC3E}">
        <p14:creationId xmlns:p14="http://schemas.microsoft.com/office/powerpoint/2010/main" val="25866979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smtClean="0"/>
              <a:t>منطقة الحجر (مدائن صالح)</a:t>
            </a:r>
            <a:endParaRPr lang="ar-SA" dirty="0"/>
          </a:p>
        </p:txBody>
      </p:sp>
      <p:sp>
        <p:nvSpPr>
          <p:cNvPr id="3" name="عنصر نائب للمحتوى 2"/>
          <p:cNvSpPr>
            <a:spLocks noGrp="1"/>
          </p:cNvSpPr>
          <p:nvPr>
            <p:ph idx="1"/>
          </p:nvPr>
        </p:nvSpPr>
        <p:spPr>
          <a:xfrm>
            <a:off x="6156176" y="1556792"/>
            <a:ext cx="2987824" cy="5112568"/>
          </a:xfrm>
        </p:spPr>
        <p:txBody>
          <a:bodyPr>
            <a:noAutofit/>
          </a:bodyPr>
          <a:lstStyle/>
          <a:p>
            <a:r>
              <a:rPr lang="ar-SA" sz="2000" dirty="0" smtClean="0"/>
              <a:t>الحجر </a:t>
            </a:r>
            <a:r>
              <a:rPr lang="ar-SA" sz="2000" dirty="0"/>
              <a:t>كانت تعرف بمدائن صالح أو قرى صالح</a:t>
            </a:r>
            <a:endParaRPr lang="ar-SA" sz="2000" dirty="0" smtClean="0"/>
          </a:p>
          <a:p>
            <a:r>
              <a:rPr lang="ar-SA" sz="2000" dirty="0" smtClean="0"/>
              <a:t>تقع مدائن صالح 22كم شمال شرق مدينة العلا الواقعة في الشمال الغربي للمدينة المنورة </a:t>
            </a:r>
          </a:p>
          <a:p>
            <a:r>
              <a:rPr lang="ar-SA" sz="2000" dirty="0"/>
              <a:t>الحجر أو مدائن صالح من الأماكن الأثرية التي يمكن أن يطلق عليها المتحف المفتوح حيث يبلغ مساحة المنطقة الأثرية 13.39 كم وتضم هذه المساحة آثار قائمة وأخرى تنتظر الكشف عنها</a:t>
            </a:r>
            <a:r>
              <a:rPr lang="ar-SA" sz="2000" dirty="0" smtClean="0"/>
              <a:t>.</a:t>
            </a:r>
          </a:p>
        </p:txBody>
      </p:sp>
      <p:pic>
        <p:nvPicPr>
          <p:cNvPr id="3074" name="Picture 2" descr="C:\Users\Mohtrev\Desktop\العرض\0d32444c62f2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556792"/>
            <a:ext cx="6141888"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1525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724128" y="836712"/>
            <a:ext cx="3491880" cy="5949280"/>
          </a:xfrm>
        </p:spPr>
        <p:txBody>
          <a:bodyPr>
            <a:normAutofit lnSpcReduction="10000"/>
          </a:bodyPr>
          <a:lstStyle/>
          <a:p>
            <a:r>
              <a:rPr lang="ar-SA" sz="2200" dirty="0"/>
              <a:t>والآثار القديمة في الحجر تتمثل في أماكن العبادة والنقوش الصخرية التي تركها الأقوام المتعاقبة وهي آثار </a:t>
            </a:r>
            <a:r>
              <a:rPr lang="ar-SA" sz="2200" dirty="0" err="1"/>
              <a:t>ثمودية</a:t>
            </a:r>
            <a:r>
              <a:rPr lang="ar-SA" sz="2200" dirty="0"/>
              <a:t> </a:t>
            </a:r>
            <a:r>
              <a:rPr lang="ar-SA" sz="2200" dirty="0" err="1"/>
              <a:t>ولحيانية</a:t>
            </a:r>
            <a:r>
              <a:rPr lang="ar-SA" sz="2200" dirty="0"/>
              <a:t> ونبطية. ويبلغ عدد المدافن </a:t>
            </a:r>
            <a:r>
              <a:rPr lang="ar-SA" sz="2200" dirty="0" smtClean="0"/>
              <a:t>بمدائن صالح</a:t>
            </a:r>
            <a:r>
              <a:rPr lang="ar-SA" sz="2200" dirty="0"/>
              <a:t> 131 مدفناً وتقع جميعها في الفترة من العام الأول قبل الميلاد إلى العام 75 ميلادية، وهي تحمل ملامح فنية رائعة وغاية في الجمال فالمقبرة عند أصحاب الحجر لصاحبها وأسرته جيلاً بعد جيل كما نحت أعلاه لوحة سجل عليها وصيته وأن هذه المقبرة تخصه وتخص عائلته وتعد آثار الحجر من أبرز وأهم المواقع الأثرية في العالم</a:t>
            </a:r>
            <a:r>
              <a:rPr lang="ar-SA" sz="2200" dirty="0" smtClean="0"/>
              <a:t>.</a:t>
            </a:r>
          </a:p>
          <a:p>
            <a:r>
              <a:rPr lang="ar-SA" sz="1900" dirty="0"/>
              <a:t>تم اضافة منطقة </a:t>
            </a:r>
            <a:r>
              <a:rPr lang="ar-SA" sz="1900" dirty="0" smtClean="0"/>
              <a:t>الحجر( </a:t>
            </a:r>
            <a:r>
              <a:rPr lang="ar-SA" sz="1900" dirty="0"/>
              <a:t>مدائن صالح ) الى منظمة اليونسكو عام 1427هـ</a:t>
            </a:r>
          </a:p>
          <a:p>
            <a:pPr marL="0" indent="0">
              <a:buNone/>
            </a:pPr>
            <a:endParaRPr lang="ar-SA" sz="2400" dirty="0"/>
          </a:p>
        </p:txBody>
      </p:sp>
      <p:pic>
        <p:nvPicPr>
          <p:cNvPr id="4" name="Picture 2" descr="C:\Users\Mohtrev\Desktop\مدائن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8720"/>
            <a:ext cx="5616625"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5771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ohtrev\Desktop\100CANON\IMG_10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0648"/>
            <a:ext cx="8712968" cy="6402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59881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ohtrev\Desktop\100CANON\IMG_11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47263"/>
            <a:ext cx="4392488" cy="65887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Mohtrev\Desktop\100CANON\IMG_11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47263"/>
            <a:ext cx="4409327" cy="6588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8650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Mohtrev\Desktop\العرض\pict39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96752"/>
            <a:ext cx="6192687" cy="5472608"/>
          </a:xfrm>
          <a:prstGeom prst="rect">
            <a:avLst/>
          </a:prstGeom>
          <a:noFill/>
          <a:extLst>
            <a:ext uri="{909E8E84-426E-40DD-AFC4-6F175D3DCCD1}">
              <a14:hiddenFill xmlns:a14="http://schemas.microsoft.com/office/drawing/2010/main">
                <a:solidFill>
                  <a:srgbClr val="FFFFFF"/>
                </a:solidFill>
              </a14:hiddenFill>
            </a:ext>
          </a:extLst>
        </p:spPr>
      </p:pic>
      <p:sp>
        <p:nvSpPr>
          <p:cNvPr id="3" name="عنصر نائب للمحتوى 2"/>
          <p:cNvSpPr>
            <a:spLocks noGrp="1"/>
          </p:cNvSpPr>
          <p:nvPr>
            <p:ph idx="1"/>
          </p:nvPr>
        </p:nvSpPr>
        <p:spPr>
          <a:xfrm>
            <a:off x="6444209" y="1212127"/>
            <a:ext cx="2699791" cy="5112568"/>
          </a:xfrm>
        </p:spPr>
        <p:txBody>
          <a:bodyPr>
            <a:noAutofit/>
          </a:bodyPr>
          <a:lstStyle/>
          <a:p>
            <a:r>
              <a:rPr lang="ar-SA" sz="2000" dirty="0" smtClean="0"/>
              <a:t>يظهر لنا في المثلث الموجود اعلى أبواب تلك المقابر وجود وجه ويخرج من الرأس ثعبانين وهذه ربما تعبر عن الاسطورة الإغريقية </a:t>
            </a:r>
            <a:r>
              <a:rPr lang="ar-SA" sz="2000" dirty="0" err="1" smtClean="0"/>
              <a:t>الميدوسا</a:t>
            </a:r>
            <a:r>
              <a:rPr lang="ar-SA" sz="2000" dirty="0" smtClean="0"/>
              <a:t> </a:t>
            </a:r>
          </a:p>
        </p:txBody>
      </p:sp>
    </p:spTree>
    <p:extLst>
      <p:ext uri="{BB962C8B-B14F-4D97-AF65-F5344CB8AC3E}">
        <p14:creationId xmlns:p14="http://schemas.microsoft.com/office/powerpoint/2010/main" val="34189766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ohtrev\Desktop\العرض\Mada-in-Saleh-tombs16-4-13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36712"/>
            <a:ext cx="7432501" cy="507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613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Mohtrev\Desktop\العرض\IMG_11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265352"/>
            <a:ext cx="8208913" cy="5472608"/>
          </a:xfrm>
          <a:prstGeom prst="rect">
            <a:avLst/>
          </a:prstGeom>
          <a:noFill/>
          <a:extLst>
            <a:ext uri="{909E8E84-426E-40DD-AFC4-6F175D3DCCD1}">
              <a14:hiddenFill xmlns:a14="http://schemas.microsoft.com/office/drawing/2010/main">
                <a:solidFill>
                  <a:srgbClr val="FFFFFF"/>
                </a:solidFill>
              </a14:hiddenFill>
            </a:ext>
          </a:extLst>
        </p:spPr>
      </p:pic>
      <p:sp>
        <p:nvSpPr>
          <p:cNvPr id="3" name="عنصر نائب للمحتوى 2"/>
          <p:cNvSpPr>
            <a:spLocks noGrp="1"/>
          </p:cNvSpPr>
          <p:nvPr>
            <p:ph idx="1"/>
          </p:nvPr>
        </p:nvSpPr>
        <p:spPr>
          <a:xfrm>
            <a:off x="2483768" y="404664"/>
            <a:ext cx="3851920" cy="504056"/>
          </a:xfrm>
        </p:spPr>
        <p:txBody>
          <a:bodyPr>
            <a:noAutofit/>
          </a:bodyPr>
          <a:lstStyle/>
          <a:p>
            <a:pPr marL="0" indent="0">
              <a:buNone/>
            </a:pPr>
            <a:r>
              <a:rPr lang="ar-SA" sz="2800" dirty="0" smtClean="0"/>
              <a:t>شكل احدى المقابر من الداخل </a:t>
            </a:r>
          </a:p>
        </p:txBody>
      </p:sp>
    </p:spTree>
    <p:extLst>
      <p:ext uri="{BB962C8B-B14F-4D97-AF65-F5344CB8AC3E}">
        <p14:creationId xmlns:p14="http://schemas.microsoft.com/office/powerpoint/2010/main" val="35051879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ohtrev\Desktop\100CANON\IMG_11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764704"/>
            <a:ext cx="7865269" cy="524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0625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ohtrev\Desktop\Saudi_Arabia,_administrative_divisions_-_ar_-_color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32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ohtrev\Desktop\120658014650945789Anonymous_bus_side_view.svg.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075679">
            <a:off x="1280577" y="2182247"/>
            <a:ext cx="673765" cy="401338"/>
          </a:xfrm>
          <a:prstGeom prst="rect">
            <a:avLst/>
          </a:prstGeom>
          <a:noFill/>
          <a:scene3d>
            <a:camera prst="orthographicFront">
              <a:rot lat="21599968" lon="10799954" rev="10799999"/>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34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2.02312E-6 L 0.06319 0.12093 " pathEditMode="relative" rAng="0" ptsTypes="AA">
                                      <p:cBhvr>
                                        <p:cTn id="6" dur="5000" fill="hold"/>
                                        <p:tgtEl>
                                          <p:spTgt spid="2052"/>
                                        </p:tgtEl>
                                        <p:attrNameLst>
                                          <p:attrName>ppt_x</p:attrName>
                                          <p:attrName>ppt_y</p:attrName>
                                        </p:attrNameLst>
                                      </p:cBhvr>
                                      <p:rCtr x="3160" y="60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ohtrev\Desktop\Saudi_Arabia,_administrative_divisions_-_ar_-_color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32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ohtrev\Desktop\PngMedium-Airplane-Boeing-737-418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058104">
            <a:off x="2060053" y="2873571"/>
            <a:ext cx="576064" cy="68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26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8.33333E-7 -8.67052E-7 L -0.00868 0.16139 " pathEditMode="relative" rAng="0" ptsTypes="AA">
                                      <p:cBhvr>
                                        <p:cTn id="6" dur="5000" fill="hold"/>
                                        <p:tgtEl>
                                          <p:spTgt spid="1027"/>
                                        </p:tgtEl>
                                        <p:attrNameLst>
                                          <p:attrName>ppt_x</p:attrName>
                                          <p:attrName>ppt_y</p:attrName>
                                        </p:attrNameLst>
                                      </p:cBhvr>
                                      <p:rCtr x="-434" y="80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ohtrev\Desktop\Saudi_Arabia,_administrative_divisions_-_ar_-_color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32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ohtrev\Desktop\PngMedium-Airplane-Boeing-737-418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414397">
            <a:off x="2138866" y="3841176"/>
            <a:ext cx="576064" cy="68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45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72222E-6 2.31214E-6 L 0.27361 -0.05249 " pathEditMode="relative" rAng="0" ptsTypes="AA">
                                      <p:cBhvr>
                                        <p:cTn id="6" dur="5000" fill="hold"/>
                                        <p:tgtEl>
                                          <p:spTgt spid="1027"/>
                                        </p:tgtEl>
                                        <p:attrNameLst>
                                          <p:attrName>ppt_x</p:attrName>
                                          <p:attrName>ppt_y</p:attrName>
                                        </p:attrNameLst>
                                      </p:cBhvr>
                                      <p:rCtr x="13681" y="-26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ohtrev\Desktop\Saudi_Arabia,_administrative_divisions_-_ar_-_color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32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ohtrev\Desktop\PngMedium-Airplane-Boeing-737-418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254331">
            <a:off x="4479223" y="3407335"/>
            <a:ext cx="576064" cy="68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5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16667E-6 1.6185E-6 L -0.09218 -0.16231 " pathEditMode="relative" rAng="0" ptsTypes="AA">
                                      <p:cBhvr>
                                        <p:cTn id="6" dur="5000" fill="hold"/>
                                        <p:tgtEl>
                                          <p:spTgt spid="1027"/>
                                        </p:tgtEl>
                                        <p:attrNameLst>
                                          <p:attrName>ppt_x</p:attrName>
                                          <p:attrName>ppt_y</p:attrName>
                                        </p:attrNameLst>
                                      </p:cBhvr>
                                      <p:rCtr x="-4618" y="-8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smtClean="0"/>
              <a:t>اليوم الاول </a:t>
            </a:r>
            <a:endParaRPr lang="ar-SA" dirty="0"/>
          </a:p>
        </p:txBody>
      </p:sp>
      <p:sp>
        <p:nvSpPr>
          <p:cNvPr id="3" name="عنصر نائب للمحتوى 2"/>
          <p:cNvSpPr>
            <a:spLocks noGrp="1"/>
          </p:cNvSpPr>
          <p:nvPr>
            <p:ph idx="1"/>
          </p:nvPr>
        </p:nvSpPr>
        <p:spPr/>
        <p:txBody>
          <a:bodyPr/>
          <a:lstStyle/>
          <a:p>
            <a:r>
              <a:rPr lang="ar-SA" dirty="0" smtClean="0"/>
              <a:t>الوصول الى منطقة القصيم و زيارة مسجد الخريزة </a:t>
            </a:r>
            <a:endParaRPr lang="ar-SA" dirty="0"/>
          </a:p>
        </p:txBody>
      </p:sp>
    </p:spTree>
    <p:extLst>
      <p:ext uri="{BB962C8B-B14F-4D97-AF65-F5344CB8AC3E}">
        <p14:creationId xmlns:p14="http://schemas.microsoft.com/office/powerpoint/2010/main" val="2804386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7740</TotalTime>
  <Words>1251</Words>
  <Application>Microsoft Office PowerPoint</Application>
  <PresentationFormat>On-screen Show (4:3)</PresentationFormat>
  <Paragraphs>145</Paragraphs>
  <Slides>69</Slides>
  <Notes>1</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نسق Office</vt:lpstr>
      <vt:lpstr>بسم الله الرحمن الرحيم </vt:lpstr>
      <vt:lpstr>تقرير عن رحلة القصيم والعلا</vt:lpstr>
      <vt:lpstr>PowerPoint Presentation</vt:lpstr>
      <vt:lpstr>الجهة المنظمة </vt:lpstr>
      <vt:lpstr>PowerPoint Presentation</vt:lpstr>
      <vt:lpstr>برنامج الرحلة </vt:lpstr>
      <vt:lpstr>PowerPoint Presentation</vt:lpstr>
      <vt:lpstr>PowerPoint Presentation</vt:lpstr>
      <vt:lpstr>اليوم الاول </vt:lpstr>
      <vt:lpstr>مسجد الخريزة في عنيزة </vt:lpstr>
      <vt:lpstr>صور للمسجد من الداخل</vt:lpstr>
      <vt:lpstr>اليوم الثاني</vt:lpstr>
      <vt:lpstr>مقصورة السويلم بالبكيرية </vt:lpstr>
      <vt:lpstr>صور للمقصورة من الداخل </vt:lpstr>
      <vt:lpstr>PowerPoint Presentation</vt:lpstr>
      <vt:lpstr>صورة جماعية للطلاب مع اعضاء الجمعية الجغرافية الخليجية </vt:lpstr>
      <vt:lpstr>مقصورة الراجحي  بالبكيرية</vt:lpstr>
      <vt:lpstr>مزرعة الراجحي</vt:lpstr>
      <vt:lpstr>سوق المجلس بالمذنب </vt:lpstr>
      <vt:lpstr>PowerPoint Presentation</vt:lpstr>
      <vt:lpstr>انطلاق احتفالات ملتقى التراث العمراني</vt:lpstr>
      <vt:lpstr>PowerPoint Presentation</vt:lpstr>
      <vt:lpstr>اليوم الثالث</vt:lpstr>
      <vt:lpstr>قلعة الجدعية التراثية بالرس</vt:lpstr>
      <vt:lpstr>PowerPoint Presentation</vt:lpstr>
      <vt:lpstr>صورة جماعية للمشاركين في الرحلة </vt:lpstr>
      <vt:lpstr>سوق المسوكف بعنيزة </vt:lpstr>
      <vt:lpstr>PowerPoint Presentation</vt:lpstr>
      <vt:lpstr>PowerPoint Presentation</vt:lpstr>
      <vt:lpstr>بلدة الخبراء التراثية </vt:lpstr>
      <vt:lpstr>PowerPoint Presentation</vt:lpstr>
      <vt:lpstr>اليوم الرابع</vt:lpstr>
      <vt:lpstr>قرية عيون الجواء </vt:lpstr>
      <vt:lpstr>PowerPoint Presentation</vt:lpstr>
      <vt:lpstr>PowerPoint Presentation</vt:lpstr>
      <vt:lpstr>صخرة عنتر بن شداد </vt:lpstr>
      <vt:lpstr>PowerPoint Presentation</vt:lpstr>
      <vt:lpstr>PowerPoint Presentation</vt:lpstr>
      <vt:lpstr>مدينة فيد التاريخية  </vt:lpstr>
      <vt:lpstr>PowerPoint Presentation</vt:lpstr>
      <vt:lpstr>فوهت بركان طابة</vt:lpstr>
      <vt:lpstr>PowerPoint Presentation</vt:lpstr>
      <vt:lpstr>PowerPoint Presentation</vt:lpstr>
      <vt:lpstr>PowerPoint Presentation</vt:lpstr>
      <vt:lpstr>اليوم الخامس</vt:lpstr>
      <vt:lpstr>وادي الهايس</vt:lpstr>
      <vt:lpstr>PowerPoint Presentation</vt:lpstr>
      <vt:lpstr>PowerPoint Presentation</vt:lpstr>
      <vt:lpstr>PowerPoint Presentation</vt:lpstr>
      <vt:lpstr>PowerPoint Presentation</vt:lpstr>
      <vt:lpstr>حرة عويرض</vt:lpstr>
      <vt:lpstr>PowerPoint Presentation</vt:lpstr>
      <vt:lpstr>PowerPoint Presentation</vt:lpstr>
      <vt:lpstr>البلدة القديمة</vt:lpstr>
      <vt:lpstr>قلعة موسى بن نصير</vt:lpstr>
      <vt:lpstr>مقابرة الاسود</vt:lpstr>
      <vt:lpstr>PowerPoint Presentation</vt:lpstr>
      <vt:lpstr>قطار الحجاز</vt:lpstr>
      <vt:lpstr>PowerPoint Presentation</vt:lpstr>
      <vt:lpstr>منطقة الحجر (مدائن صالح)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الرحيم</dc:title>
  <dc:creator>Mohtrev</dc:creator>
  <cp:lastModifiedBy>USER</cp:lastModifiedBy>
  <cp:revision>89</cp:revision>
  <dcterms:created xsi:type="dcterms:W3CDTF">2016-01-18T16:08:11Z</dcterms:created>
  <dcterms:modified xsi:type="dcterms:W3CDTF">2016-08-13T13:25:34Z</dcterms:modified>
</cp:coreProperties>
</file>