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04" r:id="rId1"/>
  </p:sldMasterIdLst>
  <p:notesMasterIdLst>
    <p:notesMasterId r:id="rId114"/>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4" r:id="rId20"/>
    <p:sldId id="275" r:id="rId21"/>
    <p:sldId id="276" r:id="rId22"/>
    <p:sldId id="316" r:id="rId23"/>
    <p:sldId id="277" r:id="rId24"/>
    <p:sldId id="278" r:id="rId25"/>
    <p:sldId id="279" r:id="rId26"/>
    <p:sldId id="281" r:id="rId27"/>
    <p:sldId id="318" r:id="rId28"/>
    <p:sldId id="319" r:id="rId29"/>
    <p:sldId id="280" r:id="rId30"/>
    <p:sldId id="282" r:id="rId31"/>
    <p:sldId id="285" r:id="rId32"/>
    <p:sldId id="283" r:id="rId33"/>
    <p:sldId id="317" r:id="rId34"/>
    <p:sldId id="284" r:id="rId35"/>
    <p:sldId id="286" r:id="rId36"/>
    <p:sldId id="287" r:id="rId37"/>
    <p:sldId id="288" r:id="rId38"/>
    <p:sldId id="320" r:id="rId39"/>
    <p:sldId id="289" r:id="rId40"/>
    <p:sldId id="290" r:id="rId41"/>
    <p:sldId id="291" r:id="rId42"/>
    <p:sldId id="292" r:id="rId43"/>
    <p:sldId id="293" r:id="rId44"/>
    <p:sldId id="294" r:id="rId45"/>
    <p:sldId id="295" r:id="rId46"/>
    <p:sldId id="296" r:id="rId47"/>
    <p:sldId id="297" r:id="rId48"/>
    <p:sldId id="321" r:id="rId49"/>
    <p:sldId id="298" r:id="rId50"/>
    <p:sldId id="299" r:id="rId51"/>
    <p:sldId id="300" r:id="rId52"/>
    <p:sldId id="301" r:id="rId53"/>
    <p:sldId id="302" r:id="rId54"/>
    <p:sldId id="303" r:id="rId55"/>
    <p:sldId id="304" r:id="rId56"/>
    <p:sldId id="305" r:id="rId57"/>
    <p:sldId id="306" r:id="rId58"/>
    <p:sldId id="307" r:id="rId59"/>
    <p:sldId id="308" r:id="rId60"/>
    <p:sldId id="323" r:id="rId61"/>
    <p:sldId id="309" r:id="rId62"/>
    <p:sldId id="322" r:id="rId63"/>
    <p:sldId id="310" r:id="rId64"/>
    <p:sldId id="311" r:id="rId65"/>
    <p:sldId id="312" r:id="rId66"/>
    <p:sldId id="313" r:id="rId67"/>
    <p:sldId id="314" r:id="rId68"/>
    <p:sldId id="315" r:id="rId69"/>
    <p:sldId id="324" r:id="rId70"/>
    <p:sldId id="325" r:id="rId71"/>
    <p:sldId id="328" r:id="rId72"/>
    <p:sldId id="327" r:id="rId73"/>
    <p:sldId id="326" r:id="rId74"/>
    <p:sldId id="329" r:id="rId75"/>
    <p:sldId id="330" r:id="rId76"/>
    <p:sldId id="331" r:id="rId77"/>
    <p:sldId id="332" r:id="rId78"/>
    <p:sldId id="334" r:id="rId79"/>
    <p:sldId id="333" r:id="rId80"/>
    <p:sldId id="335" r:id="rId81"/>
    <p:sldId id="336" r:id="rId82"/>
    <p:sldId id="337" r:id="rId83"/>
    <p:sldId id="338" r:id="rId84"/>
    <p:sldId id="339" r:id="rId85"/>
    <p:sldId id="340" r:id="rId86"/>
    <p:sldId id="341" r:id="rId87"/>
    <p:sldId id="342" r:id="rId88"/>
    <p:sldId id="343" r:id="rId89"/>
    <p:sldId id="346" r:id="rId90"/>
    <p:sldId id="344" r:id="rId91"/>
    <p:sldId id="348" r:id="rId92"/>
    <p:sldId id="345" r:id="rId93"/>
    <p:sldId id="347"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3238" autoAdjust="0"/>
  </p:normalViewPr>
  <p:slideViewPr>
    <p:cSldViewPr>
      <p:cViewPr>
        <p:scale>
          <a:sx n="70" d="100"/>
          <a:sy n="70" d="100"/>
        </p:scale>
        <p:origin x="-72" y="1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ED75CB1-C190-4B4E-8019-9E795921F05A}" type="datetimeFigureOut">
              <a:rPr lang="ar-SA" smtClean="0"/>
              <a:pPr/>
              <a:t>10/11/37</a:t>
            </a:fld>
            <a:endParaRPr lang="ar-SA" dirty="0"/>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DF430F8-B65F-4CBC-B3A4-CB64A786A8B6}" type="slidenum">
              <a:rPr lang="ar-SA" smtClean="0"/>
              <a:pPr/>
              <a:t>‹#›</a:t>
            </a:fld>
            <a:endParaRPr lang="ar-SA" dirty="0"/>
          </a:p>
        </p:txBody>
      </p:sp>
    </p:spTree>
    <p:extLst>
      <p:ext uri="{BB962C8B-B14F-4D97-AF65-F5344CB8AC3E}">
        <p14:creationId xmlns:p14="http://schemas.microsoft.com/office/powerpoint/2010/main" val="17285599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DF430F8-B65F-4CBC-B3A4-CB64A786A8B6}" type="slidenum">
              <a:rPr lang="ar-SA" smtClean="0"/>
              <a:pPr/>
              <a:t>10</a:t>
            </a:fld>
            <a:endParaRPr lang="ar-SA" dirty="0"/>
          </a:p>
        </p:txBody>
      </p:sp>
    </p:spTree>
    <p:extLst>
      <p:ext uri="{BB962C8B-B14F-4D97-AF65-F5344CB8AC3E}">
        <p14:creationId xmlns:p14="http://schemas.microsoft.com/office/powerpoint/2010/main" val="34608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9" name="عنوان فرعي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وان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ar-SA" smtClean="0"/>
              <a:t>انقر لتحرير نمط العنوان الرئيسي</a:t>
            </a:r>
            <a:endParaRPr kumimoji="0" lang="en-US"/>
          </a:p>
        </p:txBody>
      </p:sp>
      <p:cxnSp>
        <p:nvCxnSpPr>
          <p:cNvPr id="8" name="رابط مستقيم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شكل بيضاوي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عنصر نائب للتاريخ 14"/>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16" name="عنصر نائب لرقم الشريحة 15"/>
          <p:cNvSpPr>
            <a:spLocks noGrp="1"/>
          </p:cNvSpPr>
          <p:nvPr>
            <p:ph type="sldNum" sz="quarter" idx="11"/>
          </p:nvPr>
        </p:nvSpPr>
        <p:spPr/>
        <p:txBody>
          <a:bodyPr/>
          <a:lstStyle/>
          <a:p>
            <a:fld id="{0D3009ED-8E94-4B9E-B3B6-EC0391AE2958}" type="slidenum">
              <a:rPr lang="ar-SA" smtClean="0"/>
              <a:pPr/>
              <a:t>‹#›</a:t>
            </a:fld>
            <a:endParaRPr lang="ar-SA" dirty="0"/>
          </a:p>
        </p:txBody>
      </p:sp>
      <p:sp>
        <p:nvSpPr>
          <p:cNvPr id="17" name="عنصر نائب للتذييل 16"/>
          <p:cNvSpPr>
            <a:spLocks noGrp="1"/>
          </p:cNvSpPr>
          <p:nvPr>
            <p:ph type="ftr" sz="quarter" idx="12"/>
          </p:nvPr>
        </p:nvSpPr>
        <p:spPr/>
        <p:txBody>
          <a:bodyPr/>
          <a:lstStyle/>
          <a:p>
            <a:endParaRPr lang="ar-S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5" name="عنصر نائب للتذييل 4"/>
          <p:cNvSpPr>
            <a:spLocks noGrp="1"/>
          </p:cNvSpPr>
          <p:nvPr>
            <p:ph type="ftr" sz="quarter" idx="11"/>
          </p:nvPr>
        </p:nvSpPr>
        <p:spPr/>
        <p:txBody>
          <a:bodyPr/>
          <a:lstStyle/>
          <a:p>
            <a:endParaRPr lang="ar-SA" dirty="0"/>
          </a:p>
        </p:txBody>
      </p:sp>
      <p:sp>
        <p:nvSpPr>
          <p:cNvPr id="6" name="عنصر نائب لرقم الشريحة 5"/>
          <p:cNvSpPr>
            <a:spLocks noGrp="1"/>
          </p:cNvSpPr>
          <p:nvPr>
            <p:ph type="sldNum" sz="quarter" idx="12"/>
          </p:nvPr>
        </p:nvSpPr>
        <p:spPr/>
        <p:txBody>
          <a:bodyPr/>
          <a:lstStyle/>
          <a:p>
            <a:fld id="{0D3009ED-8E94-4B9E-B3B6-EC0391AE2958}" type="slidenum">
              <a:rPr lang="ar-SA" smtClean="0"/>
              <a:pPr/>
              <a:t>‹#›</a:t>
            </a:fld>
            <a:endParaRPr lang="ar-S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5" name="عنصر نائب للتذييل 4"/>
          <p:cNvSpPr>
            <a:spLocks noGrp="1"/>
          </p:cNvSpPr>
          <p:nvPr>
            <p:ph type="ftr" sz="quarter" idx="11"/>
          </p:nvPr>
        </p:nvSpPr>
        <p:spPr/>
        <p:txBody>
          <a:bodyPr/>
          <a:lstStyle/>
          <a:p>
            <a:endParaRPr lang="ar-SA" dirty="0"/>
          </a:p>
        </p:txBody>
      </p:sp>
      <p:sp>
        <p:nvSpPr>
          <p:cNvPr id="6" name="عنصر نائب لرقم الشريحة 5"/>
          <p:cNvSpPr>
            <a:spLocks noGrp="1"/>
          </p:cNvSpPr>
          <p:nvPr>
            <p:ph type="sldNum" sz="quarter" idx="12"/>
          </p:nvPr>
        </p:nvSpPr>
        <p:spPr/>
        <p:txBody>
          <a:bodyPr/>
          <a:lstStyle/>
          <a:p>
            <a:fld id="{0D3009ED-8E94-4B9E-B3B6-EC0391AE2958}" type="slidenum">
              <a:rPr lang="ar-SA" smtClean="0"/>
              <a:pPr/>
              <a:t>‹#›</a:t>
            </a:fld>
            <a:endParaRPr lang="ar-S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9" name="عنصر نائب للمحتوى 8"/>
          <p:cNvSpPr>
            <a:spLocks noGrp="1"/>
          </p:cNvSpPr>
          <p:nvPr>
            <p:ph idx="1"/>
          </p:nvPr>
        </p:nvSpPr>
        <p:spPr>
          <a:xfrm>
            <a:off x="457200" y="1524000"/>
            <a:ext cx="8229600"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4" name="عنصر نائب للتاريخ 13"/>
          <p:cNvSpPr>
            <a:spLocks noGrp="1"/>
          </p:cNvSpPr>
          <p:nvPr>
            <p:ph type="dt" sz="half" idx="14"/>
          </p:nvPr>
        </p:nvSpPr>
        <p:spPr/>
        <p:txBody>
          <a:bodyPr/>
          <a:lstStyle/>
          <a:p>
            <a:fld id="{970E88E9-7977-4455-AC53-6B24E87209F6}" type="datetimeFigureOut">
              <a:rPr lang="ar-SA" smtClean="0"/>
              <a:pPr/>
              <a:t>10/11/37</a:t>
            </a:fld>
            <a:endParaRPr lang="ar-SA" dirty="0"/>
          </a:p>
        </p:txBody>
      </p:sp>
      <p:sp>
        <p:nvSpPr>
          <p:cNvPr id="15" name="عنصر نائب لرقم الشريحة 14"/>
          <p:cNvSpPr>
            <a:spLocks noGrp="1"/>
          </p:cNvSpPr>
          <p:nvPr>
            <p:ph type="sldNum" sz="quarter" idx="15"/>
          </p:nvPr>
        </p:nvSpPr>
        <p:spPr/>
        <p:txBody>
          <a:bodyPr/>
          <a:lstStyle>
            <a:lvl1pPr algn="ctr">
              <a:defRPr/>
            </a:lvl1pPr>
          </a:lstStyle>
          <a:p>
            <a:fld id="{0D3009ED-8E94-4B9E-B3B6-EC0391AE2958}" type="slidenum">
              <a:rPr lang="ar-SA" smtClean="0"/>
              <a:pPr/>
              <a:t>‹#›</a:t>
            </a:fld>
            <a:endParaRPr lang="ar-SA" dirty="0"/>
          </a:p>
        </p:txBody>
      </p:sp>
      <p:sp>
        <p:nvSpPr>
          <p:cNvPr id="16" name="عنصر نائب للتذييل 15"/>
          <p:cNvSpPr>
            <a:spLocks noGrp="1"/>
          </p:cNvSpPr>
          <p:nvPr>
            <p:ph type="ftr" sz="quarter" idx="16"/>
          </p:nvPr>
        </p:nvSpPr>
        <p:spPr/>
        <p:txBody>
          <a:bodyPr/>
          <a:lstStyle/>
          <a:p>
            <a:endParaRPr lang="ar-SA" dirty="0"/>
          </a:p>
        </p:txBody>
      </p:sp>
      <p:sp>
        <p:nvSpPr>
          <p:cNvPr id="17" name="عنوان 16"/>
          <p:cNvSpPr>
            <a:spLocks noGrp="1"/>
          </p:cNvSpPr>
          <p:nvPr>
            <p:ph type="title"/>
          </p:nvPr>
        </p:nvSpPr>
        <p:spPr/>
        <p:txBody>
          <a:bodyPr rtlCol="0" anchor="b" anchorCtr="0"/>
          <a:lstStyle/>
          <a:p>
            <a:r>
              <a:rPr kumimoji="0" lang="ar-SA" smtClean="0"/>
              <a:t>انقر لتحرير نمط العنوان الرئيسي</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5" name="عنصر نائب للتذييل 4"/>
          <p:cNvSpPr>
            <a:spLocks noGrp="1"/>
          </p:cNvSpPr>
          <p:nvPr>
            <p:ph type="ftr" sz="quarter" idx="11"/>
          </p:nvPr>
        </p:nvSpPr>
        <p:spPr/>
        <p:txBody>
          <a:bodyPr/>
          <a:lstStyle/>
          <a:p>
            <a:endParaRPr lang="ar-SA" dirty="0"/>
          </a:p>
        </p:txBody>
      </p:sp>
      <p:sp>
        <p:nvSpPr>
          <p:cNvPr id="6" name="عنصر نائب لرقم الشريحة 5"/>
          <p:cNvSpPr>
            <a:spLocks noGrp="1"/>
          </p:cNvSpPr>
          <p:nvPr>
            <p:ph type="sldNum" sz="quarter" idx="12"/>
          </p:nvPr>
        </p:nvSpPr>
        <p:spPr/>
        <p:txBody>
          <a:bodyPr/>
          <a:lstStyle/>
          <a:p>
            <a:fld id="{0D3009ED-8E94-4B9E-B3B6-EC0391AE2958}" type="slidenum">
              <a:rPr lang="ar-SA" smtClean="0"/>
              <a:pPr/>
              <a:t>‹#›</a:t>
            </a:fld>
            <a:endParaRPr lang="ar-SA" dirty="0"/>
          </a:p>
        </p:txBody>
      </p:sp>
      <p:sp>
        <p:nvSpPr>
          <p:cNvPr id="2" name="عنوان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cxnSp>
        <p:nvCxnSpPr>
          <p:cNvPr id="7" name="رابط مستقيم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5" name="عنصر نائب للتاريخ 4"/>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6" name="عنصر نائب للتذييل 5"/>
          <p:cNvSpPr>
            <a:spLocks noGrp="1"/>
          </p:cNvSpPr>
          <p:nvPr>
            <p:ph type="ftr" sz="quarter" idx="11"/>
          </p:nvPr>
        </p:nvSpPr>
        <p:spPr/>
        <p:txBody>
          <a:bodyPr/>
          <a:lstStyle/>
          <a:p>
            <a:endParaRPr lang="ar-SA" dirty="0"/>
          </a:p>
        </p:txBody>
      </p:sp>
      <p:sp>
        <p:nvSpPr>
          <p:cNvPr id="7" name="عنصر نائب لرقم الشريحة 6"/>
          <p:cNvSpPr>
            <a:spLocks noGrp="1"/>
          </p:cNvSpPr>
          <p:nvPr>
            <p:ph type="sldNum" sz="quarter" idx="12"/>
          </p:nvPr>
        </p:nvSpPr>
        <p:spPr/>
        <p:txBody>
          <a:bodyPr/>
          <a:lstStyle/>
          <a:p>
            <a:fld id="{0D3009ED-8E94-4B9E-B3B6-EC0391AE2958}" type="slidenum">
              <a:rPr lang="ar-SA" smtClean="0"/>
              <a:pPr/>
              <a:t>‹#›</a:t>
            </a:fld>
            <a:endParaRPr lang="ar-SA" dirty="0"/>
          </a:p>
        </p:txBody>
      </p:sp>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11" name="عنصر نائب للمحتوى 10"/>
          <p:cNvSpPr>
            <a:spLocks noGrp="1"/>
          </p:cNvSpPr>
          <p:nvPr>
            <p:ph sz="half" idx="1"/>
          </p:nvPr>
        </p:nvSpPr>
        <p:spPr>
          <a:xfrm>
            <a:off x="457200" y="1524000"/>
            <a:ext cx="4059936"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half" idx="2"/>
          </p:nvPr>
        </p:nvSpPr>
        <p:spPr>
          <a:xfrm>
            <a:off x="4648200" y="1524000"/>
            <a:ext cx="4059936"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9" name="عنصر نائب لرقم الشريحة 8"/>
          <p:cNvSpPr>
            <a:spLocks noGrp="1"/>
          </p:cNvSpPr>
          <p:nvPr>
            <p:ph type="sldNum" sz="quarter" idx="12"/>
          </p:nvPr>
        </p:nvSpPr>
        <p:spPr/>
        <p:txBody>
          <a:bodyPr/>
          <a:lstStyle/>
          <a:p>
            <a:fld id="{0D3009ED-8E94-4B9E-B3B6-EC0391AE2958}" type="slidenum">
              <a:rPr lang="ar-SA" smtClean="0"/>
              <a:pPr/>
              <a:t>‹#›</a:t>
            </a:fld>
            <a:endParaRPr lang="ar-SA" dirty="0"/>
          </a:p>
        </p:txBody>
      </p:sp>
      <p:sp>
        <p:nvSpPr>
          <p:cNvPr id="8" name="عنصر نائب للتذييل 7"/>
          <p:cNvSpPr>
            <a:spLocks noGrp="1"/>
          </p:cNvSpPr>
          <p:nvPr>
            <p:ph type="ftr" sz="quarter" idx="11"/>
          </p:nvPr>
        </p:nvSpPr>
        <p:spPr/>
        <p:txBody>
          <a:bodyPr/>
          <a:lstStyle/>
          <a:p>
            <a:endParaRPr lang="ar-SA" dirty="0"/>
          </a:p>
        </p:txBody>
      </p:sp>
      <p:sp>
        <p:nvSpPr>
          <p:cNvPr id="7" name="عنصر نائب للتاريخ 6"/>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3" name="عنصر نائب للنص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32" name="عنصر نائب للمحتوى 31"/>
          <p:cNvSpPr>
            <a:spLocks noGrp="1"/>
          </p:cNvSpPr>
          <p:nvPr>
            <p:ph sz="half" idx="2"/>
          </p:nvPr>
        </p:nvSpPr>
        <p:spPr>
          <a:xfrm>
            <a:off x="457200" y="2201896"/>
            <a:ext cx="4038600" cy="391363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34" name="عنصر نائب للمحتوى 33"/>
          <p:cNvSpPr>
            <a:spLocks noGrp="1"/>
          </p:cNvSpPr>
          <p:nvPr>
            <p:ph sz="quarter" idx="4"/>
          </p:nvPr>
        </p:nvSpPr>
        <p:spPr>
          <a:xfrm>
            <a:off x="4649788" y="2201896"/>
            <a:ext cx="4038600" cy="391363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 name="عنوان 1"/>
          <p:cNvSpPr>
            <a:spLocks noGrp="1"/>
          </p:cNvSpPr>
          <p:nvPr>
            <p:ph type="title"/>
          </p:nvPr>
        </p:nvSpPr>
        <p:spPr>
          <a:xfrm>
            <a:off x="457200" y="155448"/>
            <a:ext cx="8229600" cy="1143000"/>
          </a:xfrm>
        </p:spPr>
        <p:txBody>
          <a:bodyPr anchor="b" anchorCtr="0"/>
          <a:lstStyle>
            <a:lvl1pPr>
              <a:defRPr/>
            </a:lvl1pPr>
          </a:lstStyle>
          <a:p>
            <a:r>
              <a:rPr kumimoji="0" lang="ar-SA" smtClean="0"/>
              <a:t>انقر لتحرير نمط العنوان الرئيسي</a:t>
            </a:r>
            <a:endParaRPr kumimoji="0" lang="en-US"/>
          </a:p>
        </p:txBody>
      </p:sp>
      <p:sp>
        <p:nvSpPr>
          <p:cNvPr id="12" name="عنصر نائب للنص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cxnSp>
        <p:nvCxnSpPr>
          <p:cNvPr id="10" name="رابط مستقيم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4" name="عنصر نائب للتذييل 3"/>
          <p:cNvSpPr>
            <a:spLocks noGrp="1"/>
          </p:cNvSpPr>
          <p:nvPr>
            <p:ph type="ftr" sz="quarter" idx="11"/>
          </p:nvPr>
        </p:nvSpPr>
        <p:spPr/>
        <p:txBody>
          <a:bodyPr/>
          <a:lstStyle/>
          <a:p>
            <a:endParaRPr lang="ar-SA" dirty="0"/>
          </a:p>
        </p:txBody>
      </p:sp>
      <p:sp>
        <p:nvSpPr>
          <p:cNvPr id="5" name="عنصر نائب لرقم الشريحة 4"/>
          <p:cNvSpPr>
            <a:spLocks noGrp="1"/>
          </p:cNvSpPr>
          <p:nvPr>
            <p:ph type="sldNum" sz="quarter" idx="12"/>
          </p:nvPr>
        </p:nvSpPr>
        <p:spPr/>
        <p:txBody>
          <a:bodyPr/>
          <a:lstStyle/>
          <a:p>
            <a:fld id="{0D3009ED-8E94-4B9E-B3B6-EC0391AE2958}" type="slidenum">
              <a:rPr lang="ar-SA" smtClean="0"/>
              <a:pPr/>
              <a:t>‹#›</a:t>
            </a:fld>
            <a:endParaRPr lang="ar-SA" dirty="0"/>
          </a:p>
        </p:txBody>
      </p:sp>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3" name="عنصر نائب للتذييل 2"/>
          <p:cNvSpPr>
            <a:spLocks noGrp="1"/>
          </p:cNvSpPr>
          <p:nvPr>
            <p:ph type="ftr" sz="quarter" idx="11"/>
          </p:nvPr>
        </p:nvSpPr>
        <p:spPr/>
        <p:txBody>
          <a:bodyPr/>
          <a:lstStyle/>
          <a:p>
            <a:endParaRPr lang="ar-SA" dirty="0"/>
          </a:p>
        </p:txBody>
      </p:sp>
      <p:sp>
        <p:nvSpPr>
          <p:cNvPr id="4" name="عنصر نائب لرقم الشريحة 3"/>
          <p:cNvSpPr>
            <a:spLocks noGrp="1"/>
          </p:cNvSpPr>
          <p:nvPr>
            <p:ph type="sldNum" sz="quarter" idx="12"/>
          </p:nvPr>
        </p:nvSpPr>
        <p:spPr/>
        <p:txBody>
          <a:bodyPr/>
          <a:lstStyle/>
          <a:p>
            <a:fld id="{0D3009ED-8E94-4B9E-B3B6-EC0391AE2958}" type="slidenum">
              <a:rPr lang="ar-SA" smtClean="0"/>
              <a:pPr/>
              <a:t>‹#›</a:t>
            </a:fld>
            <a:endParaRPr lang="ar-S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9" name="عنصر نائب للمحتوى 28"/>
          <p:cNvSpPr>
            <a:spLocks noGrp="1"/>
          </p:cNvSpPr>
          <p:nvPr>
            <p:ph sz="quarter" idx="1"/>
          </p:nvPr>
        </p:nvSpPr>
        <p:spPr>
          <a:xfrm>
            <a:off x="457200" y="457200"/>
            <a:ext cx="62484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3" name="عنصر نائب للنص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31" name="عنوان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ar-SA" smtClean="0"/>
              <a:t>انقر لتحرير نمط العنوان الرئيسي</a:t>
            </a:r>
            <a:endParaRPr kumimoji="0" lang="en-US"/>
          </a:p>
        </p:txBody>
      </p:sp>
      <p:sp>
        <p:nvSpPr>
          <p:cNvPr id="8" name="عنصر نائب للتاريخ 7"/>
          <p:cNvSpPr>
            <a:spLocks noGrp="1"/>
          </p:cNvSpPr>
          <p:nvPr>
            <p:ph type="dt" sz="half" idx="14"/>
          </p:nvPr>
        </p:nvSpPr>
        <p:spPr/>
        <p:txBody>
          <a:bodyPr/>
          <a:lstStyle/>
          <a:p>
            <a:fld id="{970E88E9-7977-4455-AC53-6B24E87209F6}" type="datetimeFigureOut">
              <a:rPr lang="ar-SA" smtClean="0"/>
              <a:pPr/>
              <a:t>10/11/37</a:t>
            </a:fld>
            <a:endParaRPr lang="ar-SA" dirty="0"/>
          </a:p>
        </p:txBody>
      </p:sp>
      <p:sp>
        <p:nvSpPr>
          <p:cNvPr id="9" name="عنصر نائب لرقم الشريحة 8"/>
          <p:cNvSpPr>
            <a:spLocks noGrp="1"/>
          </p:cNvSpPr>
          <p:nvPr>
            <p:ph type="sldNum" sz="quarter" idx="15"/>
          </p:nvPr>
        </p:nvSpPr>
        <p:spPr/>
        <p:txBody>
          <a:bodyPr/>
          <a:lstStyle/>
          <a:p>
            <a:fld id="{0D3009ED-8E94-4B9E-B3B6-EC0391AE2958}" type="slidenum">
              <a:rPr lang="ar-SA" smtClean="0"/>
              <a:pPr/>
              <a:t>‹#›</a:t>
            </a:fld>
            <a:endParaRPr lang="ar-SA" dirty="0"/>
          </a:p>
        </p:txBody>
      </p:sp>
      <p:sp>
        <p:nvSpPr>
          <p:cNvPr id="10" name="عنصر نائب للتذييل 9"/>
          <p:cNvSpPr>
            <a:spLocks noGrp="1"/>
          </p:cNvSpPr>
          <p:nvPr>
            <p:ph type="ftr" sz="quarter" idx="16"/>
          </p:nvPr>
        </p:nvSpPr>
        <p:spPr/>
        <p:txBody>
          <a:bodyPr/>
          <a:lstStyle/>
          <a:p>
            <a:endParaRPr lang="ar-S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ar-SA" dirty="0" smtClean="0"/>
              <a:t>انقر فوق الأيقونة لإضافة صورة</a:t>
            </a:r>
            <a:endParaRPr kumimoji="0" lang="en-US" dirty="0"/>
          </a:p>
        </p:txBody>
      </p:sp>
      <p:sp>
        <p:nvSpPr>
          <p:cNvPr id="4" name="عنصر نائب للنص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8" name="عنصر نائب للتاريخ 7"/>
          <p:cNvSpPr>
            <a:spLocks noGrp="1"/>
          </p:cNvSpPr>
          <p:nvPr>
            <p:ph type="dt" sz="half" idx="10"/>
          </p:nvPr>
        </p:nvSpPr>
        <p:spPr/>
        <p:txBody>
          <a:bodyPr/>
          <a:lstStyle/>
          <a:p>
            <a:fld id="{970E88E9-7977-4455-AC53-6B24E87209F6}" type="datetimeFigureOut">
              <a:rPr lang="ar-SA" smtClean="0"/>
              <a:pPr/>
              <a:t>10/11/37</a:t>
            </a:fld>
            <a:endParaRPr lang="ar-SA" dirty="0"/>
          </a:p>
        </p:txBody>
      </p:sp>
      <p:sp>
        <p:nvSpPr>
          <p:cNvPr id="9" name="عنصر نائب لرقم الشريحة 8"/>
          <p:cNvSpPr>
            <a:spLocks noGrp="1"/>
          </p:cNvSpPr>
          <p:nvPr>
            <p:ph type="sldNum" sz="quarter" idx="11"/>
          </p:nvPr>
        </p:nvSpPr>
        <p:spPr/>
        <p:txBody>
          <a:bodyPr/>
          <a:lstStyle/>
          <a:p>
            <a:fld id="{0D3009ED-8E94-4B9E-B3B6-EC0391AE2958}" type="slidenum">
              <a:rPr lang="ar-SA" smtClean="0"/>
              <a:pPr/>
              <a:t>‹#›</a:t>
            </a:fld>
            <a:endParaRPr lang="ar-SA" dirty="0"/>
          </a:p>
        </p:txBody>
      </p:sp>
      <p:sp>
        <p:nvSpPr>
          <p:cNvPr id="10" name="عنصر نائب للتذييل 9"/>
          <p:cNvSpPr>
            <a:spLocks noGrp="1"/>
          </p:cNvSpPr>
          <p:nvPr>
            <p:ph type="ftr" sz="quarter" idx="12"/>
          </p:nvPr>
        </p:nvSpPr>
        <p:spPr/>
        <p:txBody>
          <a:bodyPr/>
          <a:lstStyle/>
          <a:p>
            <a:endParaRPr lang="ar-S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عنصر نائب للنص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24" name="عنصر نائب للتاريخ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970E88E9-7977-4455-AC53-6B24E87209F6}" type="datetimeFigureOut">
              <a:rPr lang="ar-SA" smtClean="0"/>
              <a:pPr/>
              <a:t>10/11/37</a:t>
            </a:fld>
            <a:endParaRPr lang="ar-SA" dirty="0"/>
          </a:p>
        </p:txBody>
      </p:sp>
      <p:sp>
        <p:nvSpPr>
          <p:cNvPr id="10" name="عنصر نائب للتذييل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ar-SA" dirty="0"/>
          </a:p>
        </p:txBody>
      </p:sp>
      <p:sp>
        <p:nvSpPr>
          <p:cNvPr id="22" name="عنصر نائب لرقم الشريحة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D3009ED-8E94-4B9E-B3B6-EC0391AE2958}" type="slidenum">
              <a:rPr lang="ar-SA" smtClean="0"/>
              <a:pPr/>
              <a:t>‹#›</a:t>
            </a:fld>
            <a:endParaRPr lang="ar-SA" dirty="0"/>
          </a:p>
        </p:txBody>
      </p:sp>
      <p:sp>
        <p:nvSpPr>
          <p:cNvPr id="5" name="عنصر نائب للعنوان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ar-SA" smtClean="0"/>
              <a:t>انقر لتحرير نمط العنوان الرئيسي</a:t>
            </a:r>
            <a:endParaRPr kumimoji="0"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395536" y="1340768"/>
            <a:ext cx="8305800" cy="2088232"/>
          </a:xfrm>
        </p:spPr>
        <p:txBody>
          <a:bodyPr/>
          <a:lstStyle/>
          <a:p>
            <a:r>
              <a:rPr lang="ar-SA" sz="2800" dirty="0" smtClean="0"/>
              <a:t>وطلاب جامعة الملك عبدالعزيز </a:t>
            </a:r>
          </a:p>
          <a:p>
            <a:r>
              <a:rPr lang="ar-SA" sz="2800" dirty="0" smtClean="0"/>
              <a:t>قسم الجغرافية و نظم المعلومات الجغرافية و الخرائط </a:t>
            </a:r>
            <a:r>
              <a:rPr lang="en-US" sz="2800" dirty="0" smtClean="0"/>
              <a:t>GIS</a:t>
            </a:r>
            <a:endParaRPr lang="ar-SA" sz="2800" dirty="0" smtClean="0"/>
          </a:p>
          <a:p>
            <a:r>
              <a:rPr lang="ar-SA" sz="2800" dirty="0" smtClean="0"/>
              <a:t>يقدمون لكم تقرير الرحلة العلمية </a:t>
            </a:r>
          </a:p>
          <a:p>
            <a:r>
              <a:rPr lang="ar-SA" sz="2800" dirty="0" smtClean="0"/>
              <a:t>الي القصيم و العلا </a:t>
            </a:r>
          </a:p>
        </p:txBody>
      </p:sp>
      <p:sp>
        <p:nvSpPr>
          <p:cNvPr id="2" name="عنوان 1"/>
          <p:cNvSpPr>
            <a:spLocks noGrp="1"/>
          </p:cNvSpPr>
          <p:nvPr>
            <p:ph type="ctrTitle"/>
          </p:nvPr>
        </p:nvSpPr>
        <p:spPr>
          <a:xfrm>
            <a:off x="467544" y="404664"/>
            <a:ext cx="8305800" cy="864096"/>
          </a:xfrm>
        </p:spPr>
        <p:txBody>
          <a:bodyPr/>
          <a:lstStyle/>
          <a:p>
            <a:r>
              <a:rPr lang="ar-SA" sz="6000" dirty="0" smtClean="0">
                <a:solidFill>
                  <a:schemeClr val="accent5">
                    <a:lumMod val="60000"/>
                    <a:lumOff val="40000"/>
                  </a:schemeClr>
                </a:solidFill>
                <a:latin typeface="Andalus" pitchFamily="18" charset="-78"/>
                <a:ea typeface="Arial Unicode MS" pitchFamily="34" charset="-128"/>
                <a:cs typeface="Andalus" pitchFamily="18" charset="-78"/>
              </a:rPr>
              <a:t>الجمعية الجغرافية ا لخليجية </a:t>
            </a:r>
            <a:endParaRPr lang="ar-SA" sz="6000" dirty="0">
              <a:solidFill>
                <a:schemeClr val="accent5">
                  <a:lumMod val="60000"/>
                  <a:lumOff val="40000"/>
                </a:schemeClr>
              </a:solidFill>
              <a:latin typeface="Andalus" pitchFamily="18" charset="-78"/>
              <a:ea typeface="Arial Unicode MS" pitchFamily="34" charset="-128"/>
              <a:cs typeface="Andalus" pitchFamily="18" charset="-78"/>
            </a:endParaRPr>
          </a:p>
        </p:txBody>
      </p:sp>
      <p:sp>
        <p:nvSpPr>
          <p:cNvPr id="6" name="مربع نص 5"/>
          <p:cNvSpPr txBox="1"/>
          <p:nvPr/>
        </p:nvSpPr>
        <p:spPr>
          <a:xfrm>
            <a:off x="1043608" y="3861048"/>
            <a:ext cx="7169507" cy="2523768"/>
          </a:xfrm>
          <a:prstGeom prst="rect">
            <a:avLst/>
          </a:prstGeom>
          <a:noFill/>
        </p:spPr>
        <p:txBody>
          <a:bodyPr wrap="square" rtlCol="1">
            <a:spAutoFit/>
          </a:bodyPr>
          <a:lstStyle/>
          <a:p>
            <a:pPr algn="ctr"/>
            <a:r>
              <a:rPr lang="ar-SA" sz="2800" dirty="0" smtClean="0"/>
              <a:t>يقدمها لكم طلاب الرحلة المشاركون: </a:t>
            </a:r>
          </a:p>
          <a:p>
            <a:pPr algn="ctr"/>
            <a:endParaRPr lang="ar-SA" sz="2800" dirty="0" smtClean="0"/>
          </a:p>
          <a:p>
            <a:pPr algn="ctr"/>
            <a:r>
              <a:rPr lang="ar-SA" sz="2800" dirty="0" smtClean="0"/>
              <a:t>( شرف خالد المالكي )</a:t>
            </a:r>
          </a:p>
          <a:p>
            <a:pPr algn="ctr"/>
            <a:r>
              <a:rPr lang="ar-SA" sz="2800" dirty="0" smtClean="0"/>
              <a:t>( علي أحمد الغامدي )</a:t>
            </a:r>
          </a:p>
          <a:p>
            <a:pPr algn="ctr"/>
            <a:r>
              <a:rPr lang="ar-SA" sz="2800" dirty="0" smtClean="0"/>
              <a:t>( بسام عبدالرحمن الخميسي )</a:t>
            </a:r>
          </a:p>
          <a:p>
            <a:endParaRPr lang="ar-SA" dirty="0" smtClean="0"/>
          </a:p>
        </p:txBody>
      </p:sp>
    </p:spTree>
    <p:extLst>
      <p:ext uri="{BB962C8B-B14F-4D97-AF65-F5344CB8AC3E}">
        <p14:creationId xmlns:p14="http://schemas.microsoft.com/office/powerpoint/2010/main" val="1149543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524000"/>
            <a:ext cx="7776864" cy="4572000"/>
          </a:xfrm>
        </p:spPr>
      </p:pic>
      <p:sp>
        <p:nvSpPr>
          <p:cNvPr id="3" name="عنوان 2"/>
          <p:cNvSpPr>
            <a:spLocks noGrp="1"/>
          </p:cNvSpPr>
          <p:nvPr>
            <p:ph type="title"/>
          </p:nvPr>
        </p:nvSpPr>
        <p:spPr/>
        <p:txBody>
          <a:bodyPr>
            <a:normAutofit/>
          </a:bodyPr>
          <a:lstStyle/>
          <a:p>
            <a:pPr algn="r"/>
            <a:r>
              <a:rPr lang="ar-SA" sz="3200" dirty="0" smtClean="0"/>
              <a:t>بعد الوصول الى الفندق و الراحة ذهبنا لأداء صلاة العشاء في مسجد الخريزة ثم  والعودة الى الفندق للعشاء و الراحة</a:t>
            </a:r>
            <a:endParaRPr lang="ar-SA" sz="3200" dirty="0"/>
          </a:p>
        </p:txBody>
      </p:sp>
    </p:spTree>
    <p:extLst>
      <p:ext uri="{BB962C8B-B14F-4D97-AF65-F5344CB8AC3E}">
        <p14:creationId xmlns:p14="http://schemas.microsoft.com/office/powerpoint/2010/main" val="23809376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0688"/>
            <a:ext cx="8460432" cy="5640288"/>
          </a:xfrm>
          <a:prstGeom prst="rect">
            <a:avLst/>
          </a:prstGeom>
        </p:spPr>
      </p:pic>
    </p:spTree>
    <p:extLst>
      <p:ext uri="{BB962C8B-B14F-4D97-AF65-F5344CB8AC3E}">
        <p14:creationId xmlns:p14="http://schemas.microsoft.com/office/powerpoint/2010/main" val="26229957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92696"/>
            <a:ext cx="8316924" cy="5544616"/>
          </a:xfrm>
          <a:prstGeom prst="rect">
            <a:avLst/>
          </a:prstGeom>
        </p:spPr>
      </p:pic>
    </p:spTree>
    <p:extLst>
      <p:ext uri="{BB962C8B-B14F-4D97-AF65-F5344CB8AC3E}">
        <p14:creationId xmlns:p14="http://schemas.microsoft.com/office/powerpoint/2010/main" val="32915060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92696"/>
            <a:ext cx="8136396" cy="5424264"/>
          </a:xfrm>
          <a:prstGeom prst="rect">
            <a:avLst/>
          </a:prstGeom>
        </p:spPr>
      </p:pic>
    </p:spTree>
    <p:extLst>
      <p:ext uri="{BB962C8B-B14F-4D97-AF65-F5344CB8AC3E}">
        <p14:creationId xmlns:p14="http://schemas.microsoft.com/office/powerpoint/2010/main" val="19000095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460432" cy="5640288"/>
          </a:xfrm>
          <a:prstGeom prst="rect">
            <a:avLst/>
          </a:prstGeom>
        </p:spPr>
      </p:pic>
    </p:spTree>
    <p:extLst>
      <p:ext uri="{BB962C8B-B14F-4D97-AF65-F5344CB8AC3E}">
        <p14:creationId xmlns:p14="http://schemas.microsoft.com/office/powerpoint/2010/main" val="31726649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8316924" cy="5544616"/>
          </a:xfrm>
          <a:prstGeom prst="rect">
            <a:avLst/>
          </a:prstGeom>
        </p:spPr>
      </p:pic>
    </p:spTree>
    <p:extLst>
      <p:ext uri="{BB962C8B-B14F-4D97-AF65-F5344CB8AC3E}">
        <p14:creationId xmlns:p14="http://schemas.microsoft.com/office/powerpoint/2010/main" val="11727263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8244408" cy="5496272"/>
          </a:xfrm>
          <a:prstGeom prst="rect">
            <a:avLst/>
          </a:prstGeom>
        </p:spPr>
      </p:pic>
    </p:spTree>
    <p:extLst>
      <p:ext uri="{BB962C8B-B14F-4D97-AF65-F5344CB8AC3E}">
        <p14:creationId xmlns:p14="http://schemas.microsoft.com/office/powerpoint/2010/main" val="2667656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87265"/>
            <a:ext cx="8460432" cy="5640288"/>
          </a:xfrm>
          <a:prstGeom prst="rect">
            <a:avLst/>
          </a:prstGeom>
        </p:spPr>
      </p:pic>
    </p:spTree>
    <p:extLst>
      <p:ext uri="{BB962C8B-B14F-4D97-AF65-F5344CB8AC3E}">
        <p14:creationId xmlns:p14="http://schemas.microsoft.com/office/powerpoint/2010/main" val="20864237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92696"/>
            <a:ext cx="8460432" cy="5640288"/>
          </a:xfrm>
          <a:prstGeom prst="rect">
            <a:avLst/>
          </a:prstGeom>
        </p:spPr>
      </p:pic>
    </p:spTree>
    <p:extLst>
      <p:ext uri="{BB962C8B-B14F-4D97-AF65-F5344CB8AC3E}">
        <p14:creationId xmlns:p14="http://schemas.microsoft.com/office/powerpoint/2010/main" val="37781411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8534241" cy="4808023"/>
          </a:xfrm>
          <a:prstGeom prst="rect">
            <a:avLst/>
          </a:prstGeom>
        </p:spPr>
      </p:pic>
    </p:spTree>
    <p:extLst>
      <p:ext uri="{BB962C8B-B14F-4D97-AF65-F5344CB8AC3E}">
        <p14:creationId xmlns:p14="http://schemas.microsoft.com/office/powerpoint/2010/main" val="15927753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48680"/>
            <a:ext cx="8568444" cy="5712296"/>
          </a:xfrm>
          <a:prstGeom prst="rect">
            <a:avLst/>
          </a:prstGeom>
        </p:spPr>
      </p:pic>
    </p:spTree>
    <p:extLst>
      <p:ext uri="{BB962C8B-B14F-4D97-AF65-F5344CB8AC3E}">
        <p14:creationId xmlns:p14="http://schemas.microsoft.com/office/powerpoint/2010/main" val="3000421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marL="0" indent="0">
              <a:buNone/>
            </a:pPr>
            <a:r>
              <a:rPr lang="ar-SA" dirty="0" smtClean="0"/>
              <a:t>في هذا اليوم استيقظنا صباحاً و تناولنا وجبة الافطار في الفندق و انطلقنا الى مقصورة الراجحي و السويلم بالبكيرية  بعدها اتجهنا الى مزرعة الراجحي  من ثم اتجهنا الي قلعة الجدعية التراثية في محافظة الرس و تناولنا وجبة الغداء فيها و للأمانة كانت قلعة الجدعية غاية في الروعة من ناحية تنظم الأثريات بها من ثم عدنا الى الفندق للراحة بعدها اتجهنا الى مركز الملك خالد الثقافي في محافظة بريدة وقد احتضن المركز في هذا اليوم افتتاح ملتقى التراث العمراني بالقصيم و قد شرف الاحتفال حضور صاحب السمو الملكي الامير سلطان بن سلمان بن عبدالعزيز آل سعود رئيس هيئة السياحة و الآثار وبعض المشايخ الكرام و بعد انتهاء الحفل عدنا الى الفندق </a:t>
            </a:r>
            <a:endParaRPr lang="ar-SA" dirty="0"/>
          </a:p>
        </p:txBody>
      </p:sp>
      <p:sp>
        <p:nvSpPr>
          <p:cNvPr id="3" name="عنوان 2"/>
          <p:cNvSpPr>
            <a:spLocks noGrp="1"/>
          </p:cNvSpPr>
          <p:nvPr>
            <p:ph type="title"/>
          </p:nvPr>
        </p:nvSpPr>
        <p:spPr/>
        <p:txBody>
          <a:bodyPr>
            <a:normAutofit/>
          </a:bodyPr>
          <a:lstStyle/>
          <a:p>
            <a:pPr algn="ctr"/>
            <a:r>
              <a:rPr lang="ar-SA" sz="4800" dirty="0" smtClean="0">
                <a:solidFill>
                  <a:schemeClr val="accent5">
                    <a:lumMod val="60000"/>
                    <a:lumOff val="40000"/>
                  </a:schemeClr>
                </a:solidFill>
                <a:latin typeface="Andalus" pitchFamily="18" charset="-78"/>
                <a:cs typeface="Andalus" pitchFamily="18" charset="-78"/>
              </a:rPr>
              <a:t>اليوم الثاني </a:t>
            </a:r>
            <a:endParaRPr lang="ar-SA" sz="48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26605229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352420" cy="5568280"/>
          </a:xfrm>
          <a:prstGeom prst="rect">
            <a:avLst/>
          </a:prstGeom>
        </p:spPr>
      </p:pic>
    </p:spTree>
    <p:extLst>
      <p:ext uri="{BB962C8B-B14F-4D97-AF65-F5344CB8AC3E}">
        <p14:creationId xmlns:p14="http://schemas.microsoft.com/office/powerpoint/2010/main" val="11447138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1524000"/>
            <a:ext cx="8229600" cy="5001344"/>
          </a:xfrm>
        </p:spPr>
        <p:txBody>
          <a:bodyPr>
            <a:normAutofit/>
          </a:bodyPr>
          <a:lstStyle/>
          <a:p>
            <a:r>
              <a:rPr lang="ar-SA" dirty="0" smtClean="0"/>
              <a:t>1- لاحظنا خلال رحلتنا العلمية و بعض الزيارات التي قمنا بها وجود ضعف لدور هيئة السياحة والاثار في نشر اعلانات موسعه لبعض المناطق الاثرية والتاريخية في بعض المناطق , والتي من المفترض ان تكون جديرة بالاهتمام بها وبالسائحين من كافة دول العالم </a:t>
            </a:r>
            <a:r>
              <a:rPr lang="ar-SA" dirty="0"/>
              <a:t>.</a:t>
            </a:r>
            <a:endParaRPr lang="ar-SA" dirty="0" smtClean="0"/>
          </a:p>
          <a:p>
            <a:r>
              <a:rPr lang="ar-SA" dirty="0" smtClean="0"/>
              <a:t>2- كما نحب ان ننوه ايضاً لتطوير مشاريع السياحة في هذا الوطن الحبيب والذي تكثر به المناطق الخلابة والجميلة التي مررنا بها خلال رحلتنا العلمية وهنا تكمن الاستفادة من الدخل السياحي والذي يعود نفعه الى هذا الوطن المعطاء .</a:t>
            </a:r>
          </a:p>
          <a:p>
            <a:r>
              <a:rPr lang="ar-SA" dirty="0" smtClean="0"/>
              <a:t>3- اخيراً , الاعلام له الدور الاكبر في التأثير على المتلقي من أي منطقه في العالم لذلك نتمنى نحن كطلاب اولا في عرض المحتوى التاريخي والثقافي والسياحي ايضاً للمشاهدين في محاوله لنشر اكبر قدر من المعلومات لهذا البلد العظيم .</a:t>
            </a:r>
          </a:p>
          <a:p>
            <a:endParaRPr lang="ar-SA" dirty="0"/>
          </a:p>
          <a:p>
            <a:pPr marL="0" indent="0">
              <a:buNone/>
            </a:pPr>
            <a:endParaRPr lang="ar-SA" dirty="0"/>
          </a:p>
          <a:p>
            <a:pPr marL="0" indent="0">
              <a:buNone/>
            </a:pPr>
            <a:endParaRPr lang="ar-SA" dirty="0" smtClean="0"/>
          </a:p>
          <a:p>
            <a:pPr marL="0" indent="0">
              <a:buNone/>
            </a:pPr>
            <a:endParaRPr lang="ar-SA" dirty="0" smtClean="0"/>
          </a:p>
          <a:p>
            <a:endParaRPr lang="ar-SA" dirty="0"/>
          </a:p>
        </p:txBody>
      </p:sp>
      <p:sp>
        <p:nvSpPr>
          <p:cNvPr id="3" name="عنوان 2"/>
          <p:cNvSpPr>
            <a:spLocks noGrp="1"/>
          </p:cNvSpPr>
          <p:nvPr>
            <p:ph type="title"/>
          </p:nvPr>
        </p:nvSpPr>
        <p:spPr/>
        <p:txBody>
          <a:bodyPr>
            <a:normAutofit fontScale="90000"/>
          </a:bodyPr>
          <a:lstStyle/>
          <a:p>
            <a:pPr algn="ctr"/>
            <a:r>
              <a:rPr lang="ar-SA" dirty="0" smtClean="0">
                <a:solidFill>
                  <a:schemeClr val="accent5">
                    <a:lumMod val="60000"/>
                    <a:lumOff val="40000"/>
                  </a:schemeClr>
                </a:solidFill>
                <a:latin typeface="Andalus" panose="02020603050405020304" pitchFamily="18" charset="-78"/>
                <a:cs typeface="Andalus" panose="02020603050405020304" pitchFamily="18" charset="-78"/>
              </a:rPr>
              <a:t> بعض من الاقتراحات والآراء بناء على ملاك المتاحف الأثرية </a:t>
            </a:r>
            <a:endParaRPr lang="ar-SA" dirty="0">
              <a:solidFill>
                <a:schemeClr val="accent5">
                  <a:lumMod val="60000"/>
                  <a:lumOff val="4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785772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r>
              <a:rPr lang="ar-SA" dirty="0" smtClean="0"/>
              <a:t>في الختام نحب ان نشكر رئيس هيئة السياحة والاثار سيدي صاحب السمو الملكي الامير سلطان بن سلمان بن عبدالعزيز ال سعود , و ايضاً جامعة الملك عبدالعزيز بشكل عام ورئيس قسم الجغرافيا ونظم المعلومات الجغرافية الدكتور مرشد السلمي  بشكل خاص لإتاحته لنا هذه الفرصة المميزة للمشاركة في الرحلة العلمية الثقافية , والشكر موصول ايضاً لكل دكتور شارك معنا وعلى راسهم الدكتور ابراهيم الدوسري و </a:t>
            </a:r>
            <a:r>
              <a:rPr lang="ar-SA" dirty="0" err="1" smtClean="0"/>
              <a:t>أ.د</a:t>
            </a:r>
            <a:r>
              <a:rPr lang="ar-SA" dirty="0"/>
              <a:t>. عبيد سرور العتيبي </a:t>
            </a:r>
            <a:r>
              <a:rPr lang="ar-SA" dirty="0" smtClean="0"/>
              <a:t>من دولة الكويت و د</a:t>
            </a:r>
            <a:r>
              <a:rPr lang="ar-SA" dirty="0"/>
              <a:t>. محمد احمد عبدالله </a:t>
            </a:r>
            <a:r>
              <a:rPr lang="ar-SA" dirty="0" smtClean="0"/>
              <a:t>من مملكة البحرين و د</a:t>
            </a:r>
            <a:r>
              <a:rPr lang="ar-SA" dirty="0"/>
              <a:t>. خالد عامر </a:t>
            </a:r>
            <a:r>
              <a:rPr lang="ar-SA" dirty="0" smtClean="0"/>
              <a:t> </a:t>
            </a:r>
            <a:r>
              <a:rPr lang="ar-SA" dirty="0" err="1" smtClean="0"/>
              <a:t>الشملي</a:t>
            </a:r>
            <a:r>
              <a:rPr lang="ar-SA" dirty="0" smtClean="0"/>
              <a:t> من سلطنة عمان , وبقية الزملاء المشاركين في الرحلة .</a:t>
            </a:r>
          </a:p>
          <a:p>
            <a:r>
              <a:rPr lang="ar-SA" dirty="0" smtClean="0"/>
              <a:t>سائلين الله التوفيق والسداد , على امل ان نلقاكم في مناسبات اخرى , هذا والسلام عليكم ورحمة الله وبركاته .</a:t>
            </a:r>
            <a:endParaRPr lang="ar-SA" dirty="0"/>
          </a:p>
          <a:p>
            <a:endParaRPr lang="ar-SA" dirty="0"/>
          </a:p>
        </p:txBody>
      </p:sp>
      <p:sp>
        <p:nvSpPr>
          <p:cNvPr id="3" name="عنوان 2"/>
          <p:cNvSpPr>
            <a:spLocks noGrp="1"/>
          </p:cNvSpPr>
          <p:nvPr>
            <p:ph type="title"/>
          </p:nvPr>
        </p:nvSpPr>
        <p:spPr/>
        <p:txBody>
          <a:bodyPr/>
          <a:lstStyle/>
          <a:p>
            <a:pPr algn="ctr"/>
            <a:r>
              <a:rPr lang="ar-SA" dirty="0" smtClean="0">
                <a:solidFill>
                  <a:schemeClr val="accent5">
                    <a:lumMod val="60000"/>
                    <a:lumOff val="40000"/>
                  </a:schemeClr>
                </a:solidFill>
                <a:latin typeface="Andalus" panose="02020603050405020304" pitchFamily="18" charset="-78"/>
                <a:cs typeface="Andalus" panose="02020603050405020304" pitchFamily="18" charset="-78"/>
              </a:rPr>
              <a:t>الختام</a:t>
            </a:r>
            <a:r>
              <a:rPr lang="ar-SA" dirty="0" smtClean="0"/>
              <a:t> </a:t>
            </a:r>
            <a:endParaRPr lang="ar-SA" dirty="0"/>
          </a:p>
        </p:txBody>
      </p:sp>
    </p:spTree>
    <p:extLst>
      <p:ext uri="{BB962C8B-B14F-4D97-AF65-F5344CB8AC3E}">
        <p14:creationId xmlns:p14="http://schemas.microsoft.com/office/powerpoint/2010/main" val="2325517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71701" y="-567444"/>
            <a:ext cx="5616625" cy="7848870"/>
          </a:xfrm>
          <a:prstGeom prst="rect">
            <a:avLst/>
          </a:prstGeom>
        </p:spPr>
      </p:pic>
    </p:spTree>
    <p:extLst>
      <p:ext uri="{BB962C8B-B14F-4D97-AF65-F5344CB8AC3E}">
        <p14:creationId xmlns:p14="http://schemas.microsoft.com/office/powerpoint/2010/main" val="3565818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15716" y="-711461"/>
            <a:ext cx="5256584" cy="8064896"/>
          </a:xfrm>
          <a:prstGeom prst="rect">
            <a:avLst/>
          </a:prstGeom>
        </p:spPr>
      </p:pic>
    </p:spTree>
    <p:extLst>
      <p:ext uri="{BB962C8B-B14F-4D97-AF65-F5344CB8AC3E}">
        <p14:creationId xmlns:p14="http://schemas.microsoft.com/office/powerpoint/2010/main" val="1028897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71698" y="-436003"/>
            <a:ext cx="5472609" cy="7704856"/>
          </a:xfrm>
          <a:prstGeom prst="rect">
            <a:avLst/>
          </a:prstGeom>
        </p:spPr>
      </p:pic>
    </p:spTree>
    <p:extLst>
      <p:ext uri="{BB962C8B-B14F-4D97-AF65-F5344CB8AC3E}">
        <p14:creationId xmlns:p14="http://schemas.microsoft.com/office/powerpoint/2010/main" val="2789145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410546"/>
            <a:ext cx="5616624" cy="5949280"/>
          </a:xfrm>
          <a:prstGeom prst="rect">
            <a:avLst/>
          </a:prstGeom>
        </p:spPr>
      </p:pic>
    </p:spTree>
    <p:extLst>
      <p:ext uri="{BB962C8B-B14F-4D97-AF65-F5344CB8AC3E}">
        <p14:creationId xmlns:p14="http://schemas.microsoft.com/office/powerpoint/2010/main" val="1792143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28549" y="-1584176"/>
            <a:ext cx="3024336"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84949" y="1571791"/>
            <a:ext cx="2711533" cy="6858000"/>
          </a:xfrm>
          <a:prstGeom prst="rect">
            <a:avLst/>
          </a:prstGeom>
        </p:spPr>
      </p:pic>
    </p:spTree>
    <p:extLst>
      <p:ext uri="{BB962C8B-B14F-4D97-AF65-F5344CB8AC3E}">
        <p14:creationId xmlns:p14="http://schemas.microsoft.com/office/powerpoint/2010/main" val="3961434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15716" y="36003"/>
            <a:ext cx="5112568" cy="6858000"/>
          </a:xfrm>
          <a:prstGeom prst="rect">
            <a:avLst/>
          </a:prstGeom>
        </p:spPr>
      </p:pic>
    </p:spTree>
    <p:extLst>
      <p:ext uri="{BB962C8B-B14F-4D97-AF65-F5344CB8AC3E}">
        <p14:creationId xmlns:p14="http://schemas.microsoft.com/office/powerpoint/2010/main" val="984246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51720" y="-1"/>
            <a:ext cx="5040560" cy="6858000"/>
          </a:xfrm>
          <a:prstGeom prst="rect">
            <a:avLst/>
          </a:prstGeom>
        </p:spPr>
      </p:pic>
    </p:spTree>
    <p:extLst>
      <p:ext uri="{BB962C8B-B14F-4D97-AF65-F5344CB8AC3E}">
        <p14:creationId xmlns:p14="http://schemas.microsoft.com/office/powerpoint/2010/main" val="1408726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27683" y="-36004"/>
            <a:ext cx="5688632" cy="6858000"/>
          </a:xfrm>
          <a:prstGeom prst="rect">
            <a:avLst/>
          </a:prstGeom>
        </p:spPr>
      </p:pic>
    </p:spTree>
    <p:extLst>
      <p:ext uri="{BB962C8B-B14F-4D97-AF65-F5344CB8AC3E}">
        <p14:creationId xmlns:p14="http://schemas.microsoft.com/office/powerpoint/2010/main" val="1210515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idx="1"/>
          </p:nvPr>
        </p:nvSpPr>
        <p:spPr/>
        <p:txBody>
          <a:bodyPr>
            <a:normAutofit/>
          </a:bodyPr>
          <a:lstStyle/>
          <a:p>
            <a:r>
              <a:rPr lang="ar-SA" dirty="0" smtClean="0"/>
              <a:t>بمبادرة من الجمعية الجغرافية الخليجية تم ترشيح عدد من طلاب الجامعات السعودية  و الخليجية المتخصصين في الجغرافيا و نظم المعلومات الجغرافية </a:t>
            </a:r>
            <a:r>
              <a:rPr lang="en-US" dirty="0" smtClean="0"/>
              <a:t>GIS</a:t>
            </a:r>
            <a:r>
              <a:rPr lang="ar-SA" dirty="0" smtClean="0"/>
              <a:t> و تخصصات أُخرى في رحلة ثقافية علمية الى منطقة القصيم بمناسبة ملتقى التراث العمراني و الى مدينة العُلا .</a:t>
            </a:r>
          </a:p>
          <a:p>
            <a:pPr marL="0" indent="0">
              <a:buNone/>
            </a:pPr>
            <a:endParaRPr lang="ar-SA" dirty="0" smtClean="0"/>
          </a:p>
          <a:p>
            <a:r>
              <a:rPr lang="ar-SA" dirty="0" smtClean="0"/>
              <a:t>موعد الرحلة : الأحد 29/نوفمبر/2015 الى الجمعة 4/ديسمبر/2015</a:t>
            </a:r>
          </a:p>
          <a:p>
            <a:pPr marL="0" indent="0">
              <a:buNone/>
            </a:pPr>
            <a:endParaRPr lang="ar-SA" dirty="0" smtClean="0"/>
          </a:p>
        </p:txBody>
      </p:sp>
      <p:sp>
        <p:nvSpPr>
          <p:cNvPr id="5" name="عنوان 4"/>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المقدمة </a:t>
            </a:r>
            <a:endParaRPr lang="ar-SA" sz="54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4035054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43708" y="36003"/>
            <a:ext cx="5256584" cy="6858000"/>
          </a:xfrm>
          <a:prstGeom prst="rect">
            <a:avLst/>
          </a:prstGeom>
        </p:spPr>
      </p:pic>
    </p:spTree>
    <p:extLst>
      <p:ext uri="{BB962C8B-B14F-4D97-AF65-F5344CB8AC3E}">
        <p14:creationId xmlns:p14="http://schemas.microsoft.com/office/powerpoint/2010/main" val="1620566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23828" y="-1476164"/>
            <a:ext cx="3096344"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44224" y="1715807"/>
            <a:ext cx="2855550" cy="6858000"/>
          </a:xfrm>
          <a:prstGeom prst="rect">
            <a:avLst/>
          </a:prstGeom>
        </p:spPr>
      </p:pic>
    </p:spTree>
    <p:extLst>
      <p:ext uri="{BB962C8B-B14F-4D97-AF65-F5344CB8AC3E}">
        <p14:creationId xmlns:p14="http://schemas.microsoft.com/office/powerpoint/2010/main" val="1288245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48680"/>
            <a:ext cx="8460432" cy="5640288"/>
          </a:xfrm>
          <a:prstGeom prst="rect">
            <a:avLst/>
          </a:prstGeom>
        </p:spPr>
      </p:pic>
    </p:spTree>
    <p:extLst>
      <p:ext uri="{BB962C8B-B14F-4D97-AF65-F5344CB8AC3E}">
        <p14:creationId xmlns:p14="http://schemas.microsoft.com/office/powerpoint/2010/main" val="526356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79712" y="-72009"/>
            <a:ext cx="5184576" cy="6858000"/>
          </a:xfrm>
          <a:prstGeom prst="rect">
            <a:avLst/>
          </a:prstGeom>
        </p:spPr>
      </p:pic>
    </p:spTree>
    <p:extLst>
      <p:ext uri="{BB962C8B-B14F-4D97-AF65-F5344CB8AC3E}">
        <p14:creationId xmlns:p14="http://schemas.microsoft.com/office/powerpoint/2010/main" val="2720778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40" y="620688"/>
            <a:ext cx="3763752" cy="5733256"/>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634322"/>
            <a:ext cx="3431614" cy="5719621"/>
          </a:xfrm>
          <a:prstGeom prst="rect">
            <a:avLst/>
          </a:prstGeom>
        </p:spPr>
      </p:pic>
    </p:spTree>
    <p:extLst>
      <p:ext uri="{BB962C8B-B14F-4D97-AF65-F5344CB8AC3E}">
        <p14:creationId xmlns:p14="http://schemas.microsoft.com/office/powerpoint/2010/main" val="3870268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96444" y="-1548172"/>
            <a:ext cx="2952328"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72824" y="1571791"/>
            <a:ext cx="2999566" cy="6858000"/>
          </a:xfrm>
          <a:prstGeom prst="rect">
            <a:avLst/>
          </a:prstGeom>
        </p:spPr>
      </p:pic>
    </p:spTree>
    <p:extLst>
      <p:ext uri="{BB962C8B-B14F-4D97-AF65-F5344CB8AC3E}">
        <p14:creationId xmlns:p14="http://schemas.microsoft.com/office/powerpoint/2010/main" val="3192578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31928" y="-1512168"/>
            <a:ext cx="3024336"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47479" y="1624901"/>
            <a:ext cx="2817756" cy="6858000"/>
          </a:xfrm>
          <a:prstGeom prst="rect">
            <a:avLst/>
          </a:prstGeom>
        </p:spPr>
      </p:pic>
    </p:spTree>
    <p:extLst>
      <p:ext uri="{BB962C8B-B14F-4D97-AF65-F5344CB8AC3E}">
        <p14:creationId xmlns:p14="http://schemas.microsoft.com/office/powerpoint/2010/main" val="150066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76672"/>
            <a:ext cx="8448884" cy="5632589"/>
          </a:xfrm>
          <a:prstGeom prst="rect">
            <a:avLst/>
          </a:prstGeom>
        </p:spPr>
      </p:pic>
    </p:spTree>
    <p:extLst>
      <p:ext uri="{BB962C8B-B14F-4D97-AF65-F5344CB8AC3E}">
        <p14:creationId xmlns:p14="http://schemas.microsoft.com/office/powerpoint/2010/main" val="913736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244408" cy="5496272"/>
          </a:xfrm>
          <a:prstGeom prst="rect">
            <a:avLst/>
          </a:prstGeom>
        </p:spPr>
      </p:pic>
    </p:spTree>
    <p:extLst>
      <p:ext uri="{BB962C8B-B14F-4D97-AF65-F5344CB8AC3E}">
        <p14:creationId xmlns:p14="http://schemas.microsoft.com/office/powerpoint/2010/main" val="4142900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23729" y="-171404"/>
            <a:ext cx="4680519" cy="7416826"/>
          </a:xfrm>
          <a:prstGeom prst="rect">
            <a:avLst/>
          </a:prstGeom>
        </p:spPr>
      </p:pic>
    </p:spTree>
    <p:extLst>
      <p:ext uri="{BB962C8B-B14F-4D97-AF65-F5344CB8AC3E}">
        <p14:creationId xmlns:p14="http://schemas.microsoft.com/office/powerpoint/2010/main" val="761311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marL="514350" indent="-514350">
              <a:buFont typeface="+mj-lt"/>
              <a:buAutoNum type="arabicPeriod"/>
            </a:pPr>
            <a:r>
              <a:rPr lang="ar-SA" sz="3200" dirty="0" smtClean="0"/>
              <a:t>د. ابراهيم صالح الدوسري          السعودية </a:t>
            </a:r>
          </a:p>
          <a:p>
            <a:pPr marL="514350" indent="-514350">
              <a:buFont typeface="+mj-lt"/>
              <a:buAutoNum type="arabicPeriod"/>
            </a:pPr>
            <a:r>
              <a:rPr lang="ar-SA" sz="3200" dirty="0" smtClean="0"/>
              <a:t>أ.د. عبيد سرور العتيبي              الكويت</a:t>
            </a:r>
          </a:p>
          <a:p>
            <a:pPr marL="514350" indent="-514350">
              <a:buFont typeface="+mj-lt"/>
              <a:buAutoNum type="arabicPeriod"/>
            </a:pPr>
            <a:r>
              <a:rPr lang="ar-SA" sz="3200" dirty="0" smtClean="0"/>
              <a:t>د. محمد احمد عبدالله                    البحرين</a:t>
            </a:r>
          </a:p>
          <a:p>
            <a:pPr marL="514350" indent="-514350">
              <a:buFont typeface="+mj-lt"/>
              <a:buAutoNum type="arabicPeriod"/>
            </a:pPr>
            <a:r>
              <a:rPr lang="ar-SA" sz="3200" dirty="0" smtClean="0"/>
              <a:t>د. خالد عامر الشملي                 عمان </a:t>
            </a:r>
          </a:p>
          <a:p>
            <a:pPr marL="0" indent="0">
              <a:buNone/>
            </a:pPr>
            <a:endParaRPr lang="ar-SA" dirty="0" smtClean="0"/>
          </a:p>
          <a:p>
            <a:pPr marL="0" indent="0">
              <a:buNone/>
            </a:pPr>
            <a:r>
              <a:rPr lang="ar-SA" dirty="0" smtClean="0"/>
              <a:t>بالإضافة الى المرشدين السياحين :</a:t>
            </a:r>
          </a:p>
          <a:p>
            <a:pPr marL="0" indent="0">
              <a:buNone/>
            </a:pPr>
            <a:r>
              <a:rPr lang="ar-SA" dirty="0" smtClean="0"/>
              <a:t>أ.عبدالرحمن ابو مشعل في القصيم – أ.متعب ابو بدر في العُلا </a:t>
            </a:r>
            <a:endParaRPr lang="ar-SA" dirty="0"/>
          </a:p>
        </p:txBody>
      </p:sp>
      <p:sp>
        <p:nvSpPr>
          <p:cNvPr id="3" name="عنوان 2"/>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المشرفين على الرحلة :</a:t>
            </a:r>
            <a:endParaRPr lang="ar-SA" sz="54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3056087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11761" y="-607504"/>
            <a:ext cx="5544616" cy="8001000"/>
          </a:xfrm>
          <a:prstGeom prst="rect">
            <a:avLst/>
          </a:prstGeom>
        </p:spPr>
      </p:pic>
    </p:spTree>
    <p:extLst>
      <p:ext uri="{BB962C8B-B14F-4D97-AF65-F5344CB8AC3E}">
        <p14:creationId xmlns:p14="http://schemas.microsoft.com/office/powerpoint/2010/main" val="1363623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548680"/>
            <a:ext cx="3863662" cy="5877272"/>
          </a:xfrm>
          <a:prstGeom prst="rect">
            <a:avLst/>
          </a:prstGeom>
        </p:spPr>
      </p:pic>
      <p:pic>
        <p:nvPicPr>
          <p:cNvPr id="3" name="صورة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548680"/>
            <a:ext cx="3816424" cy="5877272"/>
          </a:xfrm>
          <a:prstGeom prst="rect">
            <a:avLst/>
          </a:prstGeom>
        </p:spPr>
      </p:pic>
    </p:spTree>
    <p:extLst>
      <p:ext uri="{BB962C8B-B14F-4D97-AF65-F5344CB8AC3E}">
        <p14:creationId xmlns:p14="http://schemas.microsoft.com/office/powerpoint/2010/main" val="434449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32656"/>
            <a:ext cx="3863662" cy="6093296"/>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32656"/>
            <a:ext cx="3863662" cy="6093296"/>
          </a:xfrm>
          <a:prstGeom prst="rect">
            <a:avLst/>
          </a:prstGeom>
        </p:spPr>
      </p:pic>
    </p:spTree>
    <p:extLst>
      <p:ext uri="{BB962C8B-B14F-4D97-AF65-F5344CB8AC3E}">
        <p14:creationId xmlns:p14="http://schemas.microsoft.com/office/powerpoint/2010/main" val="1405771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889145"/>
            <a:ext cx="8532440" cy="4792913"/>
          </a:xfrm>
          <a:prstGeom prst="rect">
            <a:avLst/>
          </a:prstGeom>
        </p:spPr>
      </p:pic>
    </p:spTree>
    <p:extLst>
      <p:ext uri="{BB962C8B-B14F-4D97-AF65-F5344CB8AC3E}">
        <p14:creationId xmlns:p14="http://schemas.microsoft.com/office/powerpoint/2010/main" val="3802501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20" y="404664"/>
            <a:ext cx="8136904" cy="5928320"/>
          </a:xfrm>
          <a:prstGeom prst="rect">
            <a:avLst/>
          </a:prstGeom>
        </p:spPr>
      </p:pic>
    </p:spTree>
    <p:extLst>
      <p:ext uri="{BB962C8B-B14F-4D97-AF65-F5344CB8AC3E}">
        <p14:creationId xmlns:p14="http://schemas.microsoft.com/office/powerpoint/2010/main" val="1590440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اليوم الثالث </a:t>
            </a:r>
            <a:endParaRPr lang="ar-SA" sz="5400" dirty="0">
              <a:solidFill>
                <a:schemeClr val="accent5">
                  <a:lumMod val="60000"/>
                  <a:lumOff val="40000"/>
                </a:schemeClr>
              </a:solidFill>
              <a:latin typeface="Andalus" pitchFamily="18" charset="-78"/>
              <a:cs typeface="Andalus" pitchFamily="18" charset="-78"/>
            </a:endParaRPr>
          </a:p>
        </p:txBody>
      </p:sp>
      <p:sp>
        <p:nvSpPr>
          <p:cNvPr id="3" name="عنصر نائب للمحتوى 2"/>
          <p:cNvSpPr>
            <a:spLocks noGrp="1"/>
          </p:cNvSpPr>
          <p:nvPr>
            <p:ph idx="1"/>
          </p:nvPr>
        </p:nvSpPr>
        <p:spPr/>
        <p:txBody>
          <a:bodyPr/>
          <a:lstStyle/>
          <a:p>
            <a:pPr marL="0" indent="0">
              <a:buNone/>
            </a:pPr>
            <a:r>
              <a:rPr lang="ar-SA" dirty="0" smtClean="0"/>
              <a:t>في هذا اليوم استيقظنا صباحا بعد ان تناولنا وجبة الافطار في الفندق اتجهنا الى سوق المسوكف الشعبي بمحافظة عنيزة كان السوق رائعاً جدا من حيث تصميم الطراز العمراني و طريقة بناء البيوت الشعبية من الجميل وجود رجال و شباب يجعلونك ترى كيف كانت طريقة بناء البيوت سابقاً </a:t>
            </a:r>
          </a:p>
          <a:p>
            <a:pPr marL="0" indent="0">
              <a:buNone/>
            </a:pPr>
            <a:r>
              <a:rPr lang="ar-SA" dirty="0" smtClean="0"/>
              <a:t>(طينة – لبنة ) هي جملة كان يرددها البنائيون سابقاً وهي تعبر عن مواد البناء المستخدمة في بناء البيوت من الطين و التبن  اعزكم الله </a:t>
            </a:r>
          </a:p>
          <a:p>
            <a:pPr marL="0" indent="0">
              <a:buNone/>
            </a:pPr>
            <a:r>
              <a:rPr lang="ar-SA" dirty="0" smtClean="0"/>
              <a:t>كما تشرفنا نحن و الاعضاء الموجودين في سوق المسوكف الشعبي بزياره كريمة من صاحب السمو الملكي الامير فيصل بن سلمان بن عبدالعزيز آل سعود امير منطقة المدينة المنورة </a:t>
            </a:r>
          </a:p>
          <a:p>
            <a:pPr marL="0" indent="0">
              <a:buNone/>
            </a:pPr>
            <a:endParaRPr lang="ar-SA" dirty="0"/>
          </a:p>
        </p:txBody>
      </p:sp>
    </p:spTree>
    <p:extLst>
      <p:ext uri="{BB962C8B-B14F-4D97-AF65-F5344CB8AC3E}">
        <p14:creationId xmlns:p14="http://schemas.microsoft.com/office/powerpoint/2010/main" val="2439194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79712" y="-72009"/>
            <a:ext cx="5184576" cy="6858000"/>
          </a:xfrm>
          <a:prstGeom prst="rect">
            <a:avLst/>
          </a:prstGeom>
        </p:spPr>
      </p:pic>
    </p:spTree>
    <p:extLst>
      <p:ext uri="{BB962C8B-B14F-4D97-AF65-F5344CB8AC3E}">
        <p14:creationId xmlns:p14="http://schemas.microsoft.com/office/powerpoint/2010/main" val="3078388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43708" y="-36005"/>
            <a:ext cx="5256584" cy="6858000"/>
          </a:xfrm>
          <a:prstGeom prst="rect">
            <a:avLst/>
          </a:prstGeom>
        </p:spPr>
      </p:pic>
    </p:spTree>
    <p:extLst>
      <p:ext uri="{BB962C8B-B14F-4D97-AF65-F5344CB8AC3E}">
        <p14:creationId xmlns:p14="http://schemas.microsoft.com/office/powerpoint/2010/main" val="3795992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0688"/>
            <a:ext cx="8352420" cy="5568280"/>
          </a:xfrm>
          <a:prstGeom prst="rect">
            <a:avLst/>
          </a:prstGeom>
        </p:spPr>
      </p:pic>
    </p:spTree>
    <p:extLst>
      <p:ext uri="{BB962C8B-B14F-4D97-AF65-F5344CB8AC3E}">
        <p14:creationId xmlns:p14="http://schemas.microsoft.com/office/powerpoint/2010/main" val="1400853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404664"/>
            <a:ext cx="4968552" cy="6048672"/>
          </a:xfrm>
          <a:prstGeom prst="rect">
            <a:avLst/>
          </a:prstGeom>
        </p:spPr>
      </p:pic>
    </p:spTree>
    <p:extLst>
      <p:ext uri="{BB962C8B-B14F-4D97-AF65-F5344CB8AC3E}">
        <p14:creationId xmlns:p14="http://schemas.microsoft.com/office/powerpoint/2010/main" val="2706535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الطلاب من دول المجلس التعاون الخليجي </a:t>
            </a:r>
            <a:endParaRPr lang="ar-SA" sz="5400" dirty="0">
              <a:solidFill>
                <a:schemeClr val="accent5">
                  <a:lumMod val="60000"/>
                  <a:lumOff val="40000"/>
                </a:schemeClr>
              </a:solidFill>
              <a:latin typeface="Andalus" pitchFamily="18" charset="-78"/>
              <a:cs typeface="Andalus" pitchFamily="18" charset="-78"/>
            </a:endParaRPr>
          </a:p>
        </p:txBody>
      </p:sp>
      <p:sp>
        <p:nvSpPr>
          <p:cNvPr id="4" name="عنصر نائب للمحتوى 3"/>
          <p:cNvSpPr>
            <a:spLocks noGrp="1"/>
          </p:cNvSpPr>
          <p:nvPr>
            <p:ph sz="half" idx="1"/>
          </p:nvPr>
        </p:nvSpPr>
        <p:spPr/>
        <p:txBody>
          <a:bodyPr/>
          <a:lstStyle/>
          <a:p>
            <a:pPr marL="0" indent="0">
              <a:buNone/>
            </a:pPr>
            <a:r>
              <a:rPr lang="ar-SA" dirty="0" smtClean="0"/>
              <a:t>الكويت :</a:t>
            </a:r>
          </a:p>
          <a:p>
            <a:pPr marL="514350" indent="-514350">
              <a:buFont typeface="+mj-lt"/>
              <a:buAutoNum type="arabicPeriod"/>
            </a:pPr>
            <a:r>
              <a:rPr lang="ar-SA" dirty="0" smtClean="0"/>
              <a:t>محمد جاسم العسلاوي </a:t>
            </a:r>
          </a:p>
          <a:p>
            <a:pPr marL="514350" indent="-514350">
              <a:buFont typeface="+mj-lt"/>
              <a:buAutoNum type="arabicPeriod"/>
            </a:pPr>
            <a:r>
              <a:rPr lang="ar-SA" dirty="0" smtClean="0"/>
              <a:t>راشد حسين الغريب </a:t>
            </a:r>
          </a:p>
          <a:p>
            <a:pPr marL="514350" indent="-514350">
              <a:buFont typeface="+mj-lt"/>
              <a:buAutoNum type="arabicPeriod"/>
            </a:pPr>
            <a:r>
              <a:rPr lang="ar-SA" dirty="0" smtClean="0"/>
              <a:t>محمد فهد المزين </a:t>
            </a:r>
            <a:endParaRPr lang="ar-SA" dirty="0"/>
          </a:p>
        </p:txBody>
      </p:sp>
      <p:sp>
        <p:nvSpPr>
          <p:cNvPr id="5" name="عنصر نائب للمحتوى 4"/>
          <p:cNvSpPr>
            <a:spLocks noGrp="1"/>
          </p:cNvSpPr>
          <p:nvPr>
            <p:ph sz="half" idx="2"/>
          </p:nvPr>
        </p:nvSpPr>
        <p:spPr/>
        <p:txBody>
          <a:bodyPr/>
          <a:lstStyle/>
          <a:p>
            <a:pPr marL="0" indent="0">
              <a:buNone/>
            </a:pPr>
            <a:r>
              <a:rPr lang="ar-SA" dirty="0" smtClean="0"/>
              <a:t>البحرين : </a:t>
            </a:r>
          </a:p>
          <a:p>
            <a:pPr marL="514350" indent="-514350">
              <a:buFont typeface="+mj-lt"/>
              <a:buAutoNum type="arabicPeriod"/>
            </a:pPr>
            <a:r>
              <a:rPr lang="ar-SA" dirty="0" smtClean="0"/>
              <a:t>مشعل عادل التميمي</a:t>
            </a:r>
          </a:p>
          <a:p>
            <a:pPr marL="514350" indent="-514350">
              <a:buFont typeface="+mj-lt"/>
              <a:buAutoNum type="arabicPeriod"/>
            </a:pPr>
            <a:r>
              <a:rPr lang="ar-SA" dirty="0" smtClean="0"/>
              <a:t>عبدالله شوقي المناعي </a:t>
            </a:r>
          </a:p>
          <a:p>
            <a:pPr marL="514350" indent="-514350">
              <a:buFont typeface="+mj-lt"/>
              <a:buAutoNum type="arabicPeriod"/>
            </a:pPr>
            <a:r>
              <a:rPr lang="ar-SA" dirty="0" smtClean="0"/>
              <a:t>عبد الرحيم محمود حسين </a:t>
            </a:r>
          </a:p>
          <a:p>
            <a:pPr marL="0" indent="0">
              <a:buNone/>
            </a:pPr>
            <a:r>
              <a:rPr lang="ar-SA" dirty="0" smtClean="0"/>
              <a:t>عمان :</a:t>
            </a:r>
          </a:p>
          <a:p>
            <a:pPr marL="514350" indent="-514350">
              <a:buFont typeface="+mj-lt"/>
              <a:buAutoNum type="arabicPeriod"/>
            </a:pPr>
            <a:r>
              <a:rPr lang="ar-SA" dirty="0" smtClean="0"/>
              <a:t>خالد علي الجعفري </a:t>
            </a:r>
          </a:p>
          <a:p>
            <a:pPr marL="514350" indent="-514350">
              <a:buFont typeface="+mj-lt"/>
              <a:buAutoNum type="arabicPeriod"/>
            </a:pPr>
            <a:r>
              <a:rPr lang="ar-SA" dirty="0" smtClean="0"/>
              <a:t>اسعد ناصر العبري </a:t>
            </a:r>
          </a:p>
          <a:p>
            <a:pPr marL="514350" indent="-514350">
              <a:buFont typeface="+mj-lt"/>
              <a:buAutoNum type="arabicPeriod"/>
            </a:pPr>
            <a:r>
              <a:rPr lang="ar-SA" dirty="0" smtClean="0"/>
              <a:t>مروان عبدالله البوسعيدي </a:t>
            </a:r>
            <a:endParaRPr lang="ar-SA" dirty="0"/>
          </a:p>
        </p:txBody>
      </p:sp>
    </p:spTree>
    <p:extLst>
      <p:ext uri="{BB962C8B-B14F-4D97-AF65-F5344CB8AC3E}">
        <p14:creationId xmlns:p14="http://schemas.microsoft.com/office/powerpoint/2010/main" val="2634379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60648"/>
            <a:ext cx="8147248" cy="1440160"/>
          </a:xfrm>
        </p:spPr>
        <p:txBody>
          <a:bodyPr>
            <a:normAutofit fontScale="90000"/>
          </a:bodyPr>
          <a:lstStyle/>
          <a:p>
            <a:pPr algn="r"/>
            <a:r>
              <a:rPr lang="ar-SA" sz="3200" dirty="0" smtClean="0"/>
              <a:t>بعد الذهاب الى سوق المسوكف الشعبي اتجهنا بالباص الى قرية الخبراء بالبكيرية وكان استقبالهم جميل كجمال قلوبهم  تعرفنا فيها على تاريخ القرية وبعد الزيارة عدنا إلى الفندق .</a:t>
            </a:r>
            <a:endParaRPr lang="ar-SA" sz="3200" dirty="0"/>
          </a:p>
        </p:txBody>
      </p:sp>
      <p:pic>
        <p:nvPicPr>
          <p:cNvPr id="4" name="عنصر نائب للمحتوى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627784" y="188637"/>
            <a:ext cx="4104457" cy="7272810"/>
          </a:xfrm>
        </p:spPr>
      </p:pic>
    </p:spTree>
    <p:extLst>
      <p:ext uri="{BB962C8B-B14F-4D97-AF65-F5344CB8AC3E}">
        <p14:creationId xmlns:p14="http://schemas.microsoft.com/office/powerpoint/2010/main" val="326466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203848" y="-1512168"/>
            <a:ext cx="2736304" cy="6858000"/>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74034" y="1613988"/>
            <a:ext cx="2795929" cy="6858000"/>
          </a:xfrm>
          <a:prstGeom prst="rect">
            <a:avLst/>
          </a:prstGeom>
        </p:spPr>
      </p:pic>
    </p:spTree>
    <p:extLst>
      <p:ext uri="{BB962C8B-B14F-4D97-AF65-F5344CB8AC3E}">
        <p14:creationId xmlns:p14="http://schemas.microsoft.com/office/powerpoint/2010/main" val="3799805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76672"/>
            <a:ext cx="6696743" cy="5904656"/>
          </a:xfrm>
          <a:prstGeom prst="rect">
            <a:avLst/>
          </a:prstGeom>
        </p:spPr>
      </p:pic>
    </p:spTree>
    <p:extLst>
      <p:ext uri="{BB962C8B-B14F-4D97-AF65-F5344CB8AC3E}">
        <p14:creationId xmlns:p14="http://schemas.microsoft.com/office/powerpoint/2010/main" val="2377471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23827" y="-1404156"/>
            <a:ext cx="3096344"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10040" y="1649991"/>
            <a:ext cx="2723919" cy="6858000"/>
          </a:xfrm>
          <a:prstGeom prst="rect">
            <a:avLst/>
          </a:prstGeom>
        </p:spPr>
      </p:pic>
    </p:spTree>
    <p:extLst>
      <p:ext uri="{BB962C8B-B14F-4D97-AF65-F5344CB8AC3E}">
        <p14:creationId xmlns:p14="http://schemas.microsoft.com/office/powerpoint/2010/main" val="3155326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44646"/>
            <a:ext cx="3863662" cy="5976664"/>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444646"/>
            <a:ext cx="3863662" cy="5976664"/>
          </a:xfrm>
          <a:prstGeom prst="rect">
            <a:avLst/>
          </a:prstGeom>
        </p:spPr>
      </p:pic>
    </p:spTree>
    <p:extLst>
      <p:ext uri="{BB962C8B-B14F-4D97-AF65-F5344CB8AC3E}">
        <p14:creationId xmlns:p14="http://schemas.microsoft.com/office/powerpoint/2010/main" val="1756977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95836" y="-1476164"/>
            <a:ext cx="2952327"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44224" y="1571791"/>
            <a:ext cx="2855550" cy="6858000"/>
          </a:xfrm>
          <a:prstGeom prst="rect">
            <a:avLst/>
          </a:prstGeom>
        </p:spPr>
      </p:pic>
    </p:spTree>
    <p:extLst>
      <p:ext uri="{BB962C8B-B14F-4D97-AF65-F5344CB8AC3E}">
        <p14:creationId xmlns:p14="http://schemas.microsoft.com/office/powerpoint/2010/main" val="1901774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sz="4800" dirty="0" smtClean="0">
                <a:solidFill>
                  <a:schemeClr val="accent5">
                    <a:lumMod val="60000"/>
                    <a:lumOff val="40000"/>
                  </a:schemeClr>
                </a:solidFill>
                <a:latin typeface="Andalus" pitchFamily="18" charset="-78"/>
                <a:cs typeface="Andalus" pitchFamily="18" charset="-78"/>
              </a:rPr>
              <a:t>اليوم الرابع</a:t>
            </a:r>
            <a:endParaRPr lang="ar-SA" sz="4800" dirty="0">
              <a:solidFill>
                <a:schemeClr val="accent5">
                  <a:lumMod val="60000"/>
                  <a:lumOff val="40000"/>
                </a:schemeClr>
              </a:solidFill>
              <a:latin typeface="Andalus" pitchFamily="18" charset="-78"/>
              <a:cs typeface="Andalus" pitchFamily="18" charset="-78"/>
            </a:endParaRPr>
          </a:p>
        </p:txBody>
      </p:sp>
      <p:sp>
        <p:nvSpPr>
          <p:cNvPr id="3" name="عنصر نائب للمحتوى 2"/>
          <p:cNvSpPr>
            <a:spLocks noGrp="1"/>
          </p:cNvSpPr>
          <p:nvPr>
            <p:ph idx="1"/>
          </p:nvPr>
        </p:nvSpPr>
        <p:spPr/>
        <p:txBody>
          <a:bodyPr/>
          <a:lstStyle/>
          <a:p>
            <a:r>
              <a:rPr lang="ar-SA" dirty="0" smtClean="0"/>
              <a:t>استيقظنا صباحاً مع تجهيز الامتعة  و المغادرة من فندق عنيزة الى منتجع الملفى الواقع بين عنيزة و بريدة وبعد ذلك ذهبنا إلى زيارة بيت الصالحي و قرية المذنب وكانت القرية جميلة جداً لاحظنا البيوت القديمة و المدرسة القديمة و كيفية توزيع البيوت من الداخل و الآكلات القديمة و المشهورة في منطقة القصيم و يقومون بصنعها عائلات المذنب نفسهم و نشكرهم على المبادرة الرائعة في صنع المأكولات وتقديمها للزوار .   </a:t>
            </a:r>
            <a:endParaRPr lang="ar-SA" dirty="0"/>
          </a:p>
        </p:txBody>
      </p:sp>
    </p:spTree>
    <p:extLst>
      <p:ext uri="{BB962C8B-B14F-4D97-AF65-F5344CB8AC3E}">
        <p14:creationId xmlns:p14="http://schemas.microsoft.com/office/powerpoint/2010/main" val="3096914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779466"/>
            <a:ext cx="7884876" cy="5256584"/>
          </a:xfrm>
          <a:prstGeom prst="rect">
            <a:avLst/>
          </a:prstGeom>
        </p:spPr>
      </p:pic>
    </p:spTree>
    <p:extLst>
      <p:ext uri="{BB962C8B-B14F-4D97-AF65-F5344CB8AC3E}">
        <p14:creationId xmlns:p14="http://schemas.microsoft.com/office/powerpoint/2010/main" val="21641986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460432" cy="5640288"/>
          </a:xfrm>
          <a:prstGeom prst="rect">
            <a:avLst/>
          </a:prstGeom>
        </p:spPr>
      </p:pic>
    </p:spTree>
    <p:extLst>
      <p:ext uri="{BB962C8B-B14F-4D97-AF65-F5344CB8AC3E}">
        <p14:creationId xmlns:p14="http://schemas.microsoft.com/office/powerpoint/2010/main" val="1366037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32" y="620688"/>
            <a:ext cx="8316924" cy="5544616"/>
          </a:xfrm>
          <a:prstGeom prst="rect">
            <a:avLst/>
          </a:prstGeom>
        </p:spPr>
      </p:pic>
    </p:spTree>
    <p:extLst>
      <p:ext uri="{BB962C8B-B14F-4D97-AF65-F5344CB8AC3E}">
        <p14:creationId xmlns:p14="http://schemas.microsoft.com/office/powerpoint/2010/main" val="1453122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الطلاب من الجامعات السعودية </a:t>
            </a:r>
            <a:endParaRPr lang="ar-SA" sz="5400" dirty="0">
              <a:solidFill>
                <a:schemeClr val="accent5">
                  <a:lumMod val="60000"/>
                  <a:lumOff val="40000"/>
                </a:schemeClr>
              </a:solidFill>
              <a:latin typeface="Andalus" pitchFamily="18" charset="-78"/>
              <a:cs typeface="Andalus" pitchFamily="18" charset="-78"/>
            </a:endParaRPr>
          </a:p>
        </p:txBody>
      </p:sp>
      <p:sp>
        <p:nvSpPr>
          <p:cNvPr id="3" name="عنصر نائب للمحتوى 2"/>
          <p:cNvSpPr>
            <a:spLocks noGrp="1"/>
          </p:cNvSpPr>
          <p:nvPr>
            <p:ph sz="half" idx="1"/>
          </p:nvPr>
        </p:nvSpPr>
        <p:spPr/>
        <p:txBody>
          <a:bodyPr>
            <a:normAutofit/>
          </a:bodyPr>
          <a:lstStyle/>
          <a:p>
            <a:pPr marL="0" indent="0">
              <a:buNone/>
            </a:pPr>
            <a:r>
              <a:rPr lang="ar-SA" sz="2000" dirty="0" smtClean="0"/>
              <a:t>جامعة الإمام محمد بن سعود – الأحساء :</a:t>
            </a:r>
          </a:p>
          <a:p>
            <a:pPr marL="457200" indent="-457200">
              <a:buFont typeface="+mj-lt"/>
              <a:buAutoNum type="arabicPeriod"/>
            </a:pPr>
            <a:r>
              <a:rPr lang="ar-SA" sz="2000" dirty="0" smtClean="0"/>
              <a:t>حمد مبخوت المري </a:t>
            </a:r>
          </a:p>
          <a:p>
            <a:pPr marL="457200" indent="-457200">
              <a:buFont typeface="+mj-lt"/>
              <a:buAutoNum type="arabicPeriod"/>
            </a:pPr>
            <a:r>
              <a:rPr lang="ar-SA" sz="2000" dirty="0" smtClean="0"/>
              <a:t>عبدالرحمن احمد البخيت </a:t>
            </a:r>
          </a:p>
          <a:p>
            <a:pPr marL="457200" indent="-457200">
              <a:buFont typeface="+mj-lt"/>
              <a:buAutoNum type="arabicPeriod"/>
            </a:pPr>
            <a:r>
              <a:rPr lang="ar-SA" sz="2000" dirty="0" smtClean="0"/>
              <a:t>عبدالله حسن الدوسري </a:t>
            </a:r>
          </a:p>
          <a:p>
            <a:pPr marL="0" indent="0">
              <a:buNone/>
            </a:pPr>
            <a:r>
              <a:rPr lang="ar-SA" sz="2000" dirty="0" smtClean="0"/>
              <a:t>جامعة طيبة : </a:t>
            </a:r>
          </a:p>
          <a:p>
            <a:pPr marL="457200" indent="-457200">
              <a:buFont typeface="+mj-lt"/>
              <a:buAutoNum type="arabicPeriod"/>
            </a:pPr>
            <a:r>
              <a:rPr lang="ar-SA" sz="2000" dirty="0" smtClean="0"/>
              <a:t>عبدالوهاب زيد زبارة </a:t>
            </a:r>
          </a:p>
          <a:p>
            <a:pPr marL="457200" indent="-457200">
              <a:buFont typeface="+mj-lt"/>
              <a:buAutoNum type="arabicPeriod"/>
            </a:pPr>
            <a:r>
              <a:rPr lang="ar-SA" sz="2000" dirty="0" smtClean="0"/>
              <a:t>زياد ياسر العمري </a:t>
            </a:r>
          </a:p>
          <a:p>
            <a:pPr marL="457200" indent="-457200">
              <a:buFont typeface="+mj-lt"/>
              <a:buAutoNum type="arabicPeriod"/>
            </a:pPr>
            <a:r>
              <a:rPr lang="ar-SA" sz="2000" dirty="0" smtClean="0"/>
              <a:t>خالد عبدالفتاح الحازمي</a:t>
            </a:r>
          </a:p>
        </p:txBody>
      </p:sp>
      <p:sp>
        <p:nvSpPr>
          <p:cNvPr id="4" name="عنصر نائب للمحتوى 3"/>
          <p:cNvSpPr>
            <a:spLocks noGrp="1"/>
          </p:cNvSpPr>
          <p:nvPr>
            <p:ph sz="half" idx="2"/>
          </p:nvPr>
        </p:nvSpPr>
        <p:spPr/>
        <p:txBody>
          <a:bodyPr/>
          <a:lstStyle/>
          <a:p>
            <a:pPr marL="0" indent="0">
              <a:buNone/>
            </a:pPr>
            <a:r>
              <a:rPr lang="ar-SA" sz="2000" dirty="0" smtClean="0"/>
              <a:t>جامعة الملك سعود :</a:t>
            </a:r>
          </a:p>
          <a:p>
            <a:pPr marL="514350" indent="-514350">
              <a:buFont typeface="+mj-lt"/>
              <a:buAutoNum type="arabicPeriod"/>
            </a:pPr>
            <a:r>
              <a:rPr lang="ar-SA" sz="2000" dirty="0" smtClean="0"/>
              <a:t>احمد ظافر العمري </a:t>
            </a:r>
          </a:p>
          <a:p>
            <a:pPr marL="514350" indent="-514350">
              <a:buFont typeface="+mj-lt"/>
              <a:buAutoNum type="arabicPeriod"/>
            </a:pPr>
            <a:r>
              <a:rPr lang="ar-SA" sz="2000" dirty="0" smtClean="0"/>
              <a:t>بدر منيع العمري </a:t>
            </a:r>
          </a:p>
          <a:p>
            <a:pPr marL="0" indent="0">
              <a:buNone/>
            </a:pPr>
            <a:r>
              <a:rPr lang="ar-SA" sz="2000" dirty="0" smtClean="0"/>
              <a:t>جامعة ام القرى :</a:t>
            </a:r>
          </a:p>
          <a:p>
            <a:pPr marL="514350" indent="-514350">
              <a:buFont typeface="+mj-lt"/>
              <a:buAutoNum type="arabicPeriod"/>
            </a:pPr>
            <a:r>
              <a:rPr lang="ar-SA" sz="2000" dirty="0" smtClean="0"/>
              <a:t>احمد محة شراحيلي </a:t>
            </a:r>
          </a:p>
          <a:p>
            <a:pPr marL="514350" indent="-514350">
              <a:buFont typeface="+mj-lt"/>
              <a:buAutoNum type="arabicPeriod"/>
            </a:pPr>
            <a:r>
              <a:rPr lang="ar-SA" sz="2000" dirty="0" smtClean="0"/>
              <a:t>حسن حامد حابس </a:t>
            </a:r>
          </a:p>
          <a:p>
            <a:pPr marL="514350" indent="-514350">
              <a:buFont typeface="+mj-lt"/>
              <a:buAutoNum type="arabicPeriod"/>
            </a:pPr>
            <a:r>
              <a:rPr lang="ar-SA" sz="2000" dirty="0" smtClean="0"/>
              <a:t>خالد عبدالله الهذلي </a:t>
            </a:r>
          </a:p>
          <a:p>
            <a:pPr marL="0" indent="0">
              <a:buNone/>
            </a:pPr>
            <a:r>
              <a:rPr lang="ar-SA" sz="2000" dirty="0" smtClean="0"/>
              <a:t>جامعة الإمام محمد بن سعود – الرياض :</a:t>
            </a:r>
          </a:p>
          <a:p>
            <a:pPr marL="514350" indent="-514350">
              <a:buFont typeface="+mj-lt"/>
              <a:buAutoNum type="arabicPeriod"/>
            </a:pPr>
            <a:r>
              <a:rPr lang="ar-SA" sz="2000" dirty="0" smtClean="0"/>
              <a:t>احمد جابر الودعاني </a:t>
            </a:r>
          </a:p>
          <a:p>
            <a:pPr marL="514350" indent="-514350">
              <a:buFont typeface="+mj-lt"/>
              <a:buAutoNum type="arabicPeriod"/>
            </a:pPr>
            <a:r>
              <a:rPr lang="ar-SA" sz="2000" dirty="0" smtClean="0"/>
              <a:t>عبدالرحمن الغصن </a:t>
            </a:r>
          </a:p>
          <a:p>
            <a:pPr marL="514350" indent="-514350">
              <a:buFont typeface="+mj-lt"/>
              <a:buAutoNum type="arabicPeriod"/>
            </a:pPr>
            <a:r>
              <a:rPr lang="ar-SA" sz="2000" dirty="0" smtClean="0"/>
              <a:t>احمد حيدر عباس </a:t>
            </a:r>
            <a:endParaRPr lang="ar-SA" dirty="0" smtClean="0"/>
          </a:p>
          <a:p>
            <a:pPr marL="514350" indent="-514350">
              <a:buFont typeface="+mj-lt"/>
              <a:buAutoNum type="arabicPeriod"/>
            </a:pPr>
            <a:endParaRPr lang="ar-SA" dirty="0"/>
          </a:p>
        </p:txBody>
      </p:sp>
    </p:spTree>
    <p:extLst>
      <p:ext uri="{BB962C8B-B14F-4D97-AF65-F5344CB8AC3E}">
        <p14:creationId xmlns:p14="http://schemas.microsoft.com/office/powerpoint/2010/main" val="664203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27" y="404664"/>
            <a:ext cx="7085137" cy="2661084"/>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7" y="3284984"/>
            <a:ext cx="7085137" cy="3024336"/>
          </a:xfrm>
          <a:prstGeom prst="rect">
            <a:avLst/>
          </a:prstGeom>
        </p:spPr>
      </p:pic>
    </p:spTree>
    <p:extLst>
      <p:ext uri="{BB962C8B-B14F-4D97-AF65-F5344CB8AC3E}">
        <p14:creationId xmlns:p14="http://schemas.microsoft.com/office/powerpoint/2010/main" val="13021258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76672"/>
            <a:ext cx="8021241" cy="6025345"/>
          </a:xfrm>
          <a:prstGeom prst="rect">
            <a:avLst/>
          </a:prstGeom>
        </p:spPr>
      </p:pic>
    </p:spTree>
    <p:extLst>
      <p:ext uri="{BB962C8B-B14F-4D97-AF65-F5344CB8AC3E}">
        <p14:creationId xmlns:p14="http://schemas.microsoft.com/office/powerpoint/2010/main" val="2804632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8028384" cy="5616624"/>
          </a:xfrm>
          <a:prstGeom prst="rect">
            <a:avLst/>
          </a:prstGeom>
        </p:spPr>
      </p:pic>
    </p:spTree>
    <p:extLst>
      <p:ext uri="{BB962C8B-B14F-4D97-AF65-F5344CB8AC3E}">
        <p14:creationId xmlns:p14="http://schemas.microsoft.com/office/powerpoint/2010/main" val="2616736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76672"/>
            <a:ext cx="3857625" cy="5949280"/>
          </a:xfrm>
          <a:prstGeom prst="rect">
            <a:avLst/>
          </a:prstGeom>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716016" y="476672"/>
            <a:ext cx="3857625" cy="5949280"/>
          </a:xfrm>
          <a:prstGeom prst="rect">
            <a:avLst/>
          </a:prstGeom>
        </p:spPr>
      </p:pic>
    </p:spTree>
    <p:extLst>
      <p:ext uri="{BB962C8B-B14F-4D97-AF65-F5344CB8AC3E}">
        <p14:creationId xmlns:p14="http://schemas.microsoft.com/office/powerpoint/2010/main" val="3566859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244408" cy="5496272"/>
          </a:xfrm>
          <a:prstGeom prst="rect">
            <a:avLst/>
          </a:prstGeom>
        </p:spPr>
      </p:pic>
    </p:spTree>
    <p:extLst>
      <p:ext uri="{BB962C8B-B14F-4D97-AF65-F5344CB8AC3E}">
        <p14:creationId xmlns:p14="http://schemas.microsoft.com/office/powerpoint/2010/main" val="785268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93259"/>
            <a:ext cx="8280920" cy="5640288"/>
          </a:xfrm>
          <a:prstGeom prst="rect">
            <a:avLst/>
          </a:prstGeom>
        </p:spPr>
      </p:pic>
    </p:spTree>
    <p:extLst>
      <p:ext uri="{BB962C8B-B14F-4D97-AF65-F5344CB8AC3E}">
        <p14:creationId xmlns:p14="http://schemas.microsoft.com/office/powerpoint/2010/main" val="22440059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280920" cy="5592283"/>
          </a:xfrm>
          <a:prstGeom prst="rect">
            <a:avLst/>
          </a:prstGeom>
        </p:spPr>
      </p:pic>
    </p:spTree>
    <p:extLst>
      <p:ext uri="{BB962C8B-B14F-4D97-AF65-F5344CB8AC3E}">
        <p14:creationId xmlns:p14="http://schemas.microsoft.com/office/powerpoint/2010/main" val="13551063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اليوم الخامس </a:t>
            </a:r>
            <a:endParaRPr lang="ar-SA" sz="5400" dirty="0">
              <a:solidFill>
                <a:schemeClr val="accent5">
                  <a:lumMod val="60000"/>
                  <a:lumOff val="40000"/>
                </a:schemeClr>
              </a:solidFill>
              <a:latin typeface="Andalus" pitchFamily="18" charset="-78"/>
              <a:cs typeface="Andalus" pitchFamily="18" charset="-78"/>
            </a:endParaRPr>
          </a:p>
        </p:txBody>
      </p:sp>
      <p:sp>
        <p:nvSpPr>
          <p:cNvPr id="3" name="عنصر نائب للمحتوى 2"/>
          <p:cNvSpPr>
            <a:spLocks noGrp="1"/>
          </p:cNvSpPr>
          <p:nvPr>
            <p:ph idx="1"/>
          </p:nvPr>
        </p:nvSpPr>
        <p:spPr/>
        <p:txBody>
          <a:bodyPr/>
          <a:lstStyle/>
          <a:p>
            <a:pPr marL="0" indent="0">
              <a:buNone/>
            </a:pPr>
            <a:r>
              <a:rPr lang="ar-SA" dirty="0" smtClean="0"/>
              <a:t>استيقظنا صباحا مع تجهيز الأمتعة وبعد تناول وجبة الافطار , انطلقنا الى منطقة حائل وقبل وصولنا الى حائل توقفنا لزيارة صخرة عنتر بن شداد والتقطنا بعض الصور , ثم انطلقنا الى منطقة حائل وزرنا قرية فيد الأثرية وايضا عين الحوراء بنفس المنطقة ثم انطلقنا ومررنا بالطريق بسلسلة جبال اجا وسلمى الى ان وصلنا الى فوهة بركان طابه .</a:t>
            </a:r>
          </a:p>
          <a:p>
            <a:pPr marL="0" indent="0">
              <a:buNone/>
            </a:pPr>
            <a:r>
              <a:rPr lang="ar-SA" dirty="0" smtClean="0"/>
              <a:t>خلال هذه المسيرة كانت الاجواء جميله مع سقوط زخات من المطر على المنطقة مع بروده نسبيه تصل درجة حرارتها الى 17 درجة مئوية . </a:t>
            </a:r>
            <a:endParaRPr lang="ar-SA" dirty="0"/>
          </a:p>
        </p:txBody>
      </p:sp>
    </p:spTree>
    <p:extLst>
      <p:ext uri="{BB962C8B-B14F-4D97-AF65-F5344CB8AC3E}">
        <p14:creationId xmlns:p14="http://schemas.microsoft.com/office/powerpoint/2010/main" val="33343386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81000"/>
            <a:ext cx="8316416" cy="5544277"/>
          </a:xfrm>
          <a:prstGeom prst="rect">
            <a:avLst/>
          </a:prstGeom>
        </p:spPr>
      </p:pic>
    </p:spTree>
    <p:extLst>
      <p:ext uri="{BB962C8B-B14F-4D97-AF65-F5344CB8AC3E}">
        <p14:creationId xmlns:p14="http://schemas.microsoft.com/office/powerpoint/2010/main" val="1279401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25" y="620688"/>
            <a:ext cx="8460431" cy="5640287"/>
          </a:xfrm>
          <a:prstGeom prst="rect">
            <a:avLst/>
          </a:prstGeom>
        </p:spPr>
      </p:pic>
    </p:spTree>
    <p:extLst>
      <p:ext uri="{BB962C8B-B14F-4D97-AF65-F5344CB8AC3E}">
        <p14:creationId xmlns:p14="http://schemas.microsoft.com/office/powerpoint/2010/main" val="1382572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5"/>
          <p:cNvSpPr>
            <a:spLocks noGrp="1"/>
          </p:cNvSpPr>
          <p:nvPr>
            <p:ph idx="1"/>
          </p:nvPr>
        </p:nvSpPr>
        <p:spPr/>
        <p:txBody>
          <a:bodyPr/>
          <a:lstStyle/>
          <a:p>
            <a:r>
              <a:rPr lang="ar-SA" dirty="0" smtClean="0"/>
              <a:t>التعرف على منطقة القصيم و المتاحف الأثرية و التاريخية </a:t>
            </a:r>
          </a:p>
          <a:p>
            <a:r>
              <a:rPr lang="ar-SA" dirty="0" smtClean="0"/>
              <a:t>التعرف على المدن التراثية في منطقة القصيم</a:t>
            </a:r>
          </a:p>
          <a:p>
            <a:r>
              <a:rPr lang="ar-SA" dirty="0" smtClean="0"/>
              <a:t>زيارة مركز الملك خالد الثقافي في مدينة بريدة </a:t>
            </a:r>
          </a:p>
          <a:p>
            <a:r>
              <a:rPr lang="ar-SA" dirty="0" smtClean="0"/>
              <a:t>التعرف على عادات و تقاليد سكان منطقة القصيم</a:t>
            </a:r>
          </a:p>
          <a:p>
            <a:r>
              <a:rPr lang="ar-SA" dirty="0" smtClean="0"/>
              <a:t>التعرف على الأماكن الجيومرفولوجية الرائعة في منطقة حائل    </a:t>
            </a:r>
          </a:p>
          <a:p>
            <a:r>
              <a:rPr lang="ar-SA" dirty="0" smtClean="0"/>
              <a:t>التعرف على حضارات وجدت في ارض المملكة قبل آلاف السنين </a:t>
            </a:r>
          </a:p>
          <a:p>
            <a:r>
              <a:rPr lang="ar-SA" dirty="0" smtClean="0"/>
              <a:t>اكتشاف اماكن لم يسبق لنا رؤيتها </a:t>
            </a:r>
          </a:p>
          <a:p>
            <a:pPr marL="0" indent="0">
              <a:buNone/>
            </a:pPr>
            <a:endParaRPr lang="ar-SA" dirty="0"/>
          </a:p>
        </p:txBody>
      </p:sp>
      <p:sp>
        <p:nvSpPr>
          <p:cNvPr id="5" name="عنوان 4"/>
          <p:cNvSpPr>
            <a:spLocks noGrp="1"/>
          </p:cNvSpPr>
          <p:nvPr>
            <p:ph type="title"/>
          </p:nvPr>
        </p:nvSpPr>
        <p:spPr/>
        <p:txBody>
          <a:bodyPr>
            <a:normAutofit/>
          </a:bodyPr>
          <a:lstStyle/>
          <a:p>
            <a:pPr algn="ctr"/>
            <a:r>
              <a:rPr lang="ar-SA" sz="6000" dirty="0" smtClean="0">
                <a:solidFill>
                  <a:schemeClr val="accent5">
                    <a:lumMod val="60000"/>
                    <a:lumOff val="40000"/>
                  </a:schemeClr>
                </a:solidFill>
                <a:latin typeface="Andalus" pitchFamily="18" charset="-78"/>
                <a:cs typeface="Andalus" pitchFamily="18" charset="-78"/>
              </a:rPr>
              <a:t>اهداف الرحلة </a:t>
            </a:r>
            <a:endParaRPr lang="ar-SA" sz="60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222230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20688"/>
            <a:ext cx="8136396" cy="5424264"/>
          </a:xfrm>
          <a:prstGeom prst="rect">
            <a:avLst/>
          </a:prstGeom>
        </p:spPr>
      </p:pic>
    </p:spTree>
    <p:extLst>
      <p:ext uri="{BB962C8B-B14F-4D97-AF65-F5344CB8AC3E}">
        <p14:creationId xmlns:p14="http://schemas.microsoft.com/office/powerpoint/2010/main" val="9043284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81000"/>
            <a:ext cx="8064896" cy="2975992"/>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645024"/>
            <a:ext cx="8064896" cy="2472275"/>
          </a:xfrm>
          <a:prstGeom prst="rect">
            <a:avLst/>
          </a:prstGeom>
        </p:spPr>
      </p:pic>
    </p:spTree>
    <p:extLst>
      <p:ext uri="{BB962C8B-B14F-4D97-AF65-F5344CB8AC3E}">
        <p14:creationId xmlns:p14="http://schemas.microsoft.com/office/powerpoint/2010/main" val="1257778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81000"/>
            <a:ext cx="8280920" cy="2856148"/>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501008"/>
            <a:ext cx="8280920" cy="2950576"/>
          </a:xfrm>
          <a:prstGeom prst="rect">
            <a:avLst/>
          </a:prstGeom>
        </p:spPr>
      </p:pic>
    </p:spTree>
    <p:extLst>
      <p:ext uri="{BB962C8B-B14F-4D97-AF65-F5344CB8AC3E}">
        <p14:creationId xmlns:p14="http://schemas.microsoft.com/office/powerpoint/2010/main" val="1545202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62" y="381000"/>
            <a:ext cx="7812360" cy="3336032"/>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62" y="3861048"/>
            <a:ext cx="7812360" cy="2646201"/>
          </a:xfrm>
          <a:prstGeom prst="rect">
            <a:avLst/>
          </a:prstGeom>
        </p:spPr>
      </p:pic>
    </p:spTree>
    <p:extLst>
      <p:ext uri="{BB962C8B-B14F-4D97-AF65-F5344CB8AC3E}">
        <p14:creationId xmlns:p14="http://schemas.microsoft.com/office/powerpoint/2010/main" val="931851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56" y="620688"/>
            <a:ext cx="8414347" cy="5328591"/>
          </a:xfrm>
          <a:prstGeom prst="rect">
            <a:avLst/>
          </a:prstGeom>
        </p:spPr>
      </p:pic>
    </p:spTree>
    <p:extLst>
      <p:ext uri="{BB962C8B-B14F-4D97-AF65-F5344CB8AC3E}">
        <p14:creationId xmlns:p14="http://schemas.microsoft.com/office/powerpoint/2010/main" val="33278939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8424936" cy="5328592"/>
          </a:xfrm>
          <a:prstGeom prst="rect">
            <a:avLst/>
          </a:prstGeom>
        </p:spPr>
      </p:pic>
    </p:spTree>
    <p:extLst>
      <p:ext uri="{BB962C8B-B14F-4D97-AF65-F5344CB8AC3E}">
        <p14:creationId xmlns:p14="http://schemas.microsoft.com/office/powerpoint/2010/main" val="36635933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7010"/>
            <a:ext cx="8352928" cy="5760301"/>
          </a:xfrm>
          <a:prstGeom prst="rect">
            <a:avLst/>
          </a:prstGeom>
        </p:spPr>
      </p:pic>
    </p:spTree>
    <p:extLst>
      <p:ext uri="{BB962C8B-B14F-4D97-AF65-F5344CB8AC3E}">
        <p14:creationId xmlns:p14="http://schemas.microsoft.com/office/powerpoint/2010/main" val="31015479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556792"/>
            <a:ext cx="3816424" cy="4785320"/>
          </a:xfrm>
        </p:spPr>
      </p:pic>
      <p:sp>
        <p:nvSpPr>
          <p:cNvPr id="3" name="عنوان 2"/>
          <p:cNvSpPr>
            <a:spLocks noGrp="1"/>
          </p:cNvSpPr>
          <p:nvPr>
            <p:ph type="title"/>
          </p:nvPr>
        </p:nvSpPr>
        <p:spPr/>
        <p:txBody>
          <a:bodyPr>
            <a:normAutofit fontScale="90000"/>
          </a:bodyPr>
          <a:lstStyle/>
          <a:p>
            <a:pPr algn="r"/>
            <a:r>
              <a:rPr lang="ar-SA" dirty="0" smtClean="0"/>
              <a:t>وصلنا الى مدينة حائل وتناولنا وجبة الغداء في المنتجع ثم اكملنا طريقنا الى مدينة  العُلا.</a:t>
            </a:r>
            <a:endParaRPr lang="ar-SA" dirty="0"/>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38430"/>
            <a:ext cx="4032448" cy="4770890"/>
          </a:xfrm>
          <a:prstGeom prst="rect">
            <a:avLst/>
          </a:prstGeom>
        </p:spPr>
      </p:pic>
    </p:spTree>
    <p:extLst>
      <p:ext uri="{BB962C8B-B14F-4D97-AF65-F5344CB8AC3E}">
        <p14:creationId xmlns:p14="http://schemas.microsoft.com/office/powerpoint/2010/main" val="21742759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marL="0" indent="0">
              <a:buNone/>
            </a:pPr>
            <a:r>
              <a:rPr lang="ar-SA" dirty="0" smtClean="0"/>
              <a:t>وصلنا الى مدينة العُلا في تمام الساعة العاشرة مساءً ونزلنا في الفندق لتناول طعام العشاء والراحة .</a:t>
            </a:r>
            <a:endParaRPr lang="ar-SA" dirty="0"/>
          </a:p>
        </p:txBody>
      </p:sp>
      <p:sp>
        <p:nvSpPr>
          <p:cNvPr id="3" name="عنوان 2"/>
          <p:cNvSpPr>
            <a:spLocks noGrp="1"/>
          </p:cNvSpPr>
          <p:nvPr>
            <p:ph type="title"/>
          </p:nvPr>
        </p:nvSpPr>
        <p:spPr/>
        <p:txBody>
          <a:bodyPr>
            <a:normAutofit/>
          </a:bodyPr>
          <a:lstStyle/>
          <a:p>
            <a:pPr algn="ctr"/>
            <a:r>
              <a:rPr lang="ar-SA" sz="4800" dirty="0" smtClean="0">
                <a:solidFill>
                  <a:schemeClr val="accent5">
                    <a:lumMod val="60000"/>
                    <a:lumOff val="40000"/>
                  </a:schemeClr>
                </a:solidFill>
                <a:latin typeface="Andalus" pitchFamily="18" charset="-78"/>
                <a:cs typeface="Andalus" pitchFamily="18" charset="-78"/>
              </a:rPr>
              <a:t>اليوم السادس </a:t>
            </a:r>
            <a:endParaRPr lang="ar-SA" sz="4800" dirty="0">
              <a:solidFill>
                <a:schemeClr val="accent5">
                  <a:lumMod val="60000"/>
                  <a:lumOff val="40000"/>
                </a:schemeClr>
              </a:solidFill>
              <a:latin typeface="Andalus" pitchFamily="18" charset="-78"/>
              <a:cs typeface="Andalus" pitchFamily="18" charset="-78"/>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424517"/>
            <a:ext cx="8244408" cy="4056112"/>
          </a:xfrm>
          <a:prstGeom prst="rect">
            <a:avLst/>
          </a:prstGeom>
        </p:spPr>
      </p:pic>
    </p:spTree>
    <p:extLst>
      <p:ext uri="{BB962C8B-B14F-4D97-AF65-F5344CB8AC3E}">
        <p14:creationId xmlns:p14="http://schemas.microsoft.com/office/powerpoint/2010/main" val="22968674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476672"/>
            <a:ext cx="8229600" cy="5619328"/>
          </a:xfrm>
        </p:spPr>
        <p:txBody>
          <a:bodyPr/>
          <a:lstStyle/>
          <a:p>
            <a:pPr marL="0" indent="0">
              <a:buNone/>
            </a:pPr>
            <a:r>
              <a:rPr lang="ar-SA" dirty="0" smtClean="0"/>
              <a:t>استيقظنا في تمام الساعة الخامسة تماما و تناولنا طعام الافطار في الفندق ثم انطلقنا الى زيارة المناطق الطبيعية بالعُلا </a:t>
            </a:r>
            <a:endParaRPr lang="ar-SA"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484784"/>
            <a:ext cx="3857625" cy="5013176"/>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484784"/>
            <a:ext cx="3857625" cy="5013176"/>
          </a:xfrm>
          <a:prstGeom prst="rect">
            <a:avLst/>
          </a:prstGeom>
        </p:spPr>
      </p:pic>
    </p:spTree>
    <p:extLst>
      <p:ext uri="{BB962C8B-B14F-4D97-AF65-F5344CB8AC3E}">
        <p14:creationId xmlns:p14="http://schemas.microsoft.com/office/powerpoint/2010/main" val="3818517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1340768"/>
            <a:ext cx="8229600" cy="5256584"/>
          </a:xfrm>
        </p:spPr>
        <p:txBody>
          <a:bodyPr>
            <a:normAutofit lnSpcReduction="10000"/>
          </a:bodyPr>
          <a:lstStyle/>
          <a:p>
            <a:r>
              <a:rPr lang="ar-SA" sz="2000" dirty="0" smtClean="0"/>
              <a:t>زيارة مسجد الخريزة المجاورلمسجد الشيخ محمد بن عثيمين رحمه الله </a:t>
            </a:r>
          </a:p>
          <a:p>
            <a:r>
              <a:rPr lang="ar-SA" sz="2000" dirty="0" smtClean="0"/>
              <a:t>زيارة مقصورة الراجحي و السويلم بالبكيرية </a:t>
            </a:r>
          </a:p>
          <a:p>
            <a:r>
              <a:rPr lang="ar-SA" sz="2000" dirty="0" smtClean="0"/>
              <a:t>زيارة مزرعة الراجحي </a:t>
            </a:r>
          </a:p>
          <a:p>
            <a:r>
              <a:rPr lang="ar-SA" sz="2000" dirty="0" smtClean="0"/>
              <a:t>زيارة مزرعة الزنيدي التراثية </a:t>
            </a:r>
          </a:p>
          <a:p>
            <a:r>
              <a:rPr lang="ar-SA" sz="2000" dirty="0" smtClean="0"/>
              <a:t>زيارة سوق المسوكف الشعبي </a:t>
            </a:r>
          </a:p>
          <a:p>
            <a:r>
              <a:rPr lang="ar-SA" sz="2000" dirty="0" smtClean="0"/>
              <a:t>زيارة قرية الخبراء التراثية </a:t>
            </a:r>
          </a:p>
          <a:p>
            <a:r>
              <a:rPr lang="ar-SA" sz="2000" dirty="0" smtClean="0"/>
              <a:t>زيارة قرية عيون الجواء </a:t>
            </a:r>
          </a:p>
          <a:p>
            <a:r>
              <a:rPr lang="ar-SA" sz="2000" dirty="0" smtClean="0"/>
              <a:t>زيارة صخرة عنتر بن شداد  و القرية التراثية </a:t>
            </a:r>
          </a:p>
          <a:p>
            <a:r>
              <a:rPr lang="ar-SA" sz="2000" dirty="0" smtClean="0"/>
              <a:t>زيارة مدينة فيد التاريخية </a:t>
            </a:r>
          </a:p>
          <a:p>
            <a:r>
              <a:rPr lang="ar-SA" sz="2000" dirty="0" smtClean="0"/>
              <a:t>زيارة فوهة  بركان طابة </a:t>
            </a:r>
          </a:p>
          <a:p>
            <a:r>
              <a:rPr lang="ar-SA" sz="2000" dirty="0" smtClean="0"/>
              <a:t>زيارة حرة عويرض</a:t>
            </a:r>
          </a:p>
          <a:p>
            <a:r>
              <a:rPr lang="ar-SA" sz="2000" dirty="0" smtClean="0"/>
              <a:t>رحلة  برية إلى مواقع طبيعية </a:t>
            </a:r>
          </a:p>
          <a:p>
            <a:r>
              <a:rPr lang="ar-SA" sz="2000" dirty="0" smtClean="0"/>
              <a:t>زيارة مدائن صالح </a:t>
            </a:r>
          </a:p>
          <a:p>
            <a:r>
              <a:rPr lang="ar-SA" sz="2000" dirty="0" smtClean="0"/>
              <a:t>الذهاب إلى المدينة المنورة و أداء صلاة الجمعة في المسجد النبوي الشريف </a:t>
            </a:r>
            <a:endParaRPr lang="ar-SA" sz="2000" dirty="0"/>
          </a:p>
        </p:txBody>
      </p:sp>
      <p:sp>
        <p:nvSpPr>
          <p:cNvPr id="3" name="عنوان 2"/>
          <p:cNvSpPr>
            <a:spLocks noGrp="1"/>
          </p:cNvSpPr>
          <p:nvPr>
            <p:ph type="title"/>
          </p:nvPr>
        </p:nvSpPr>
        <p:spPr/>
        <p:txBody>
          <a:bodyPr>
            <a:normAutofit/>
          </a:bodyPr>
          <a:lstStyle/>
          <a:p>
            <a:pPr algn="ctr"/>
            <a:r>
              <a:rPr lang="ar-SA" sz="4800" dirty="0" smtClean="0">
                <a:solidFill>
                  <a:schemeClr val="accent5">
                    <a:lumMod val="60000"/>
                    <a:lumOff val="40000"/>
                  </a:schemeClr>
                </a:solidFill>
                <a:latin typeface="Andalus" pitchFamily="18" charset="-78"/>
                <a:cs typeface="Andalus" pitchFamily="18" charset="-78"/>
              </a:rPr>
              <a:t>برنامج الرحلة </a:t>
            </a:r>
            <a:endParaRPr lang="ar-SA" sz="48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11471845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04664"/>
            <a:ext cx="8244408" cy="3024336"/>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717032"/>
            <a:ext cx="8244408" cy="2787774"/>
          </a:xfrm>
          <a:prstGeom prst="rect">
            <a:avLst/>
          </a:prstGeom>
        </p:spPr>
      </p:pic>
    </p:spTree>
    <p:extLst>
      <p:ext uri="{BB962C8B-B14F-4D97-AF65-F5344CB8AC3E}">
        <p14:creationId xmlns:p14="http://schemas.microsoft.com/office/powerpoint/2010/main" val="1484806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244408" cy="5496272"/>
          </a:xfrm>
          <a:prstGeom prst="rect">
            <a:avLst/>
          </a:prstGeom>
        </p:spPr>
      </p:pic>
    </p:spTree>
    <p:extLst>
      <p:ext uri="{BB962C8B-B14F-4D97-AF65-F5344CB8AC3E}">
        <p14:creationId xmlns:p14="http://schemas.microsoft.com/office/powerpoint/2010/main" val="26434309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76672"/>
            <a:ext cx="8460432" cy="5640288"/>
          </a:xfrm>
          <a:prstGeom prst="rect">
            <a:avLst/>
          </a:prstGeom>
        </p:spPr>
      </p:pic>
    </p:spTree>
    <p:extLst>
      <p:ext uri="{BB962C8B-B14F-4D97-AF65-F5344CB8AC3E}">
        <p14:creationId xmlns:p14="http://schemas.microsoft.com/office/powerpoint/2010/main" val="133486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424936" cy="5616624"/>
          </a:xfrm>
          <a:prstGeom prst="rect">
            <a:avLst/>
          </a:prstGeom>
        </p:spPr>
      </p:pic>
    </p:spTree>
    <p:extLst>
      <p:ext uri="{BB962C8B-B14F-4D97-AF65-F5344CB8AC3E}">
        <p14:creationId xmlns:p14="http://schemas.microsoft.com/office/powerpoint/2010/main" val="19272635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404664"/>
            <a:ext cx="8229600" cy="5976664"/>
          </a:xfrm>
        </p:spPr>
        <p:txBody>
          <a:bodyPr/>
          <a:lstStyle/>
          <a:p>
            <a:pPr marL="0" indent="0">
              <a:buNone/>
            </a:pPr>
            <a:r>
              <a:rPr lang="ar-SA" dirty="0" smtClean="0"/>
              <a:t>بعد الاستمتاع بالمناظر الطبيعية الموجودة هناك والاجواء الرائعة  توجهنا الى حرة عويرض وهي ليست بالبعيدة عن الوادي الذي كنا به </a:t>
            </a:r>
            <a:endParaRPr lang="ar-SA"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134" y="1412776"/>
            <a:ext cx="7620000" cy="2304256"/>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861048"/>
            <a:ext cx="7620000" cy="2592288"/>
          </a:xfrm>
          <a:prstGeom prst="rect">
            <a:avLst/>
          </a:prstGeom>
        </p:spPr>
      </p:pic>
    </p:spTree>
    <p:extLst>
      <p:ext uri="{BB962C8B-B14F-4D97-AF65-F5344CB8AC3E}">
        <p14:creationId xmlns:p14="http://schemas.microsoft.com/office/powerpoint/2010/main" val="4102616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548680"/>
            <a:ext cx="8229600" cy="5904656"/>
          </a:xfrm>
        </p:spPr>
        <p:txBody>
          <a:bodyPr>
            <a:normAutofit fontScale="92500"/>
          </a:bodyPr>
          <a:lstStyle/>
          <a:p>
            <a:pPr marL="0" indent="0">
              <a:buNone/>
            </a:pPr>
            <a:r>
              <a:rPr lang="ar-SA" dirty="0" smtClean="0"/>
              <a:t>بعد زيارة منتزه حرة عويرض عدنا الى الفندق للغداء و الراحة  ثم حزمنا امتعتنا و توجهنا الي العُلا القديمة و قرية دادان الاثرية  وهي تعتبر موجوده قبل 6 قرون ق.م من العهد النبطي اما بلدة العُلا القديمة :</a:t>
            </a:r>
          </a:p>
          <a:p>
            <a:r>
              <a:rPr lang="ar-SA" dirty="0" smtClean="0"/>
              <a:t>بنية بيوت البلدة حول هضبة مرتفعة بعيده عن الاودية و السيول .</a:t>
            </a:r>
          </a:p>
          <a:p>
            <a:r>
              <a:rPr lang="ar-SA" dirty="0" smtClean="0"/>
              <a:t>الادوار السفلية من البيوت بنية بالحجارة المنقولة من موقع الخريبة الاثري اما الادوار العلوية فمبنية من الطوب و اللبن </a:t>
            </a:r>
          </a:p>
          <a:p>
            <a:r>
              <a:rPr lang="ar-SA" dirty="0" smtClean="0"/>
              <a:t>تم تخطيط البلدة بطريقة تسهل الدفاع عنها حيث بنية بيوتها متلاحقة لتشكل سورا حول المدينة .</a:t>
            </a:r>
          </a:p>
          <a:p>
            <a:r>
              <a:rPr lang="ar-SA" dirty="0" smtClean="0"/>
              <a:t>تضم البلدة 1032 بيتا تتخللها ازقة ضيقة بعضها مسقوف لزيادة مساحة الطوابع العلوية للمنازل .</a:t>
            </a:r>
          </a:p>
          <a:p>
            <a:r>
              <a:rPr lang="ar-SA" dirty="0" smtClean="0"/>
              <a:t>كان للبلدة 14 باباً تفتح صباحا و تغلق مساء والاسم المحلي لهذه البوابات (اصوار)</a:t>
            </a:r>
          </a:p>
          <a:p>
            <a:r>
              <a:rPr lang="ar-SA" dirty="0" smtClean="0"/>
              <a:t>تتكون بيوت البلدة من دورين الاول منها مخصص للاستقبال و التخزين و الثاني للمعيشة .   </a:t>
            </a:r>
          </a:p>
          <a:p>
            <a:r>
              <a:rPr lang="ar-SA" dirty="0" smtClean="0"/>
              <a:t>ويوجد في المدينة قلعة موسى بن نصير التي يعود زمنها الى 1200 سنة </a:t>
            </a:r>
            <a:endParaRPr lang="ar-SA" dirty="0"/>
          </a:p>
        </p:txBody>
      </p:sp>
    </p:spTree>
    <p:extLst>
      <p:ext uri="{BB962C8B-B14F-4D97-AF65-F5344CB8AC3E}">
        <p14:creationId xmlns:p14="http://schemas.microsoft.com/office/powerpoint/2010/main" val="7557239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48680"/>
            <a:ext cx="8460432" cy="5640288"/>
          </a:xfrm>
          <a:prstGeom prst="rect">
            <a:avLst/>
          </a:prstGeom>
        </p:spPr>
      </p:pic>
    </p:spTree>
    <p:extLst>
      <p:ext uri="{BB962C8B-B14F-4D97-AF65-F5344CB8AC3E}">
        <p14:creationId xmlns:p14="http://schemas.microsoft.com/office/powerpoint/2010/main" val="13288869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20688"/>
            <a:ext cx="8460432" cy="5640288"/>
          </a:xfrm>
          <a:prstGeom prst="rect">
            <a:avLst/>
          </a:prstGeom>
        </p:spPr>
      </p:pic>
    </p:spTree>
    <p:extLst>
      <p:ext uri="{BB962C8B-B14F-4D97-AF65-F5344CB8AC3E}">
        <p14:creationId xmlns:p14="http://schemas.microsoft.com/office/powerpoint/2010/main" val="37557349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20688"/>
            <a:ext cx="8244408" cy="5496272"/>
          </a:xfrm>
          <a:prstGeom prst="rect">
            <a:avLst/>
          </a:prstGeom>
        </p:spPr>
      </p:pic>
    </p:spTree>
    <p:extLst>
      <p:ext uri="{BB962C8B-B14F-4D97-AF65-F5344CB8AC3E}">
        <p14:creationId xmlns:p14="http://schemas.microsoft.com/office/powerpoint/2010/main" val="31094616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48680"/>
            <a:ext cx="8424936" cy="5616624"/>
          </a:xfrm>
          <a:prstGeom prst="rect">
            <a:avLst/>
          </a:prstGeom>
        </p:spPr>
      </p:pic>
    </p:spTree>
    <p:extLst>
      <p:ext uri="{BB962C8B-B14F-4D97-AF65-F5344CB8AC3E}">
        <p14:creationId xmlns:p14="http://schemas.microsoft.com/office/powerpoint/2010/main" val="1584733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marL="0" indent="0">
              <a:buNone/>
            </a:pPr>
            <a:r>
              <a:rPr lang="ar-SA" dirty="0" smtClean="0"/>
              <a:t>بداية تجمعنا في مطار الملك عبد العزيز مع طلاب جامعة ام القرى وانطلقنا الى مطار الملك خالد في مدينة الرياض و التقينا بطلاب جامعات مجلس التعاون و طلاب جامعات المملكة عدا طلاب جامعة  السلطان قابوس و جامعة طيبة .</a:t>
            </a:r>
          </a:p>
          <a:p>
            <a:pPr marL="0" indent="0">
              <a:buNone/>
            </a:pPr>
            <a:r>
              <a:rPr lang="ar-SA" dirty="0" smtClean="0"/>
              <a:t>وانطلقنا من مطار الرياض الي مطار القصيم المحلي وكان هناك استقبال حافل بانتظارنا من هيئة السياحة و الاثار و شباب الكشافة و كان علي رأسهم المشرف السياحي أ. أبو مشعل ثم توجهنا بالباص الى فندق عنيزة </a:t>
            </a:r>
            <a:r>
              <a:rPr lang="ar-SA" dirty="0"/>
              <a:t> </a:t>
            </a:r>
            <a:r>
              <a:rPr lang="ar-SA" dirty="0" smtClean="0"/>
              <a:t>للراحة .</a:t>
            </a:r>
            <a:endParaRPr lang="ar-SA" dirty="0"/>
          </a:p>
        </p:txBody>
      </p:sp>
      <p:sp>
        <p:nvSpPr>
          <p:cNvPr id="3" name="عنوان 2"/>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اليوم الاول </a:t>
            </a:r>
            <a:endParaRPr lang="ar-SA" sz="54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29719084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672930"/>
            <a:ext cx="8352420" cy="5568280"/>
          </a:xfrm>
          <a:prstGeom prst="rect">
            <a:avLst/>
          </a:prstGeom>
        </p:spPr>
      </p:pic>
    </p:spTree>
    <p:extLst>
      <p:ext uri="{BB962C8B-B14F-4D97-AF65-F5344CB8AC3E}">
        <p14:creationId xmlns:p14="http://schemas.microsoft.com/office/powerpoint/2010/main" val="17802798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76672"/>
            <a:ext cx="8229600" cy="5976664"/>
          </a:xfrm>
        </p:spPr>
        <p:txBody>
          <a:bodyPr/>
          <a:lstStyle/>
          <a:p>
            <a:pPr marL="0" indent="0">
              <a:buNone/>
            </a:pPr>
            <a:r>
              <a:rPr lang="ar-SA" dirty="0" smtClean="0"/>
              <a:t>بعد زيارتنا المميزة واكتشاف الحضاره الاسلاميه القديمه بالعلا , انطلقنا بالباص الى مدائن صالح , وعندما دخلنا الى المدائن راينا في البدايه سكة قطار الحجاز القديماً وتوقفنا هناك لإلتقاط بعض الصور .</a:t>
            </a:r>
          </a:p>
          <a:p>
            <a:pPr marL="0" indent="0">
              <a:buNone/>
            </a:pPr>
            <a:endParaRPr lang="ar-SA"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772816"/>
            <a:ext cx="3855697" cy="4752528"/>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76" y="1772816"/>
            <a:ext cx="3855697" cy="4752528"/>
          </a:xfrm>
          <a:prstGeom prst="rect">
            <a:avLst/>
          </a:prstGeom>
        </p:spPr>
      </p:pic>
    </p:spTree>
    <p:extLst>
      <p:ext uri="{BB962C8B-B14F-4D97-AF65-F5344CB8AC3E}">
        <p14:creationId xmlns:p14="http://schemas.microsoft.com/office/powerpoint/2010/main" val="10605438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88640"/>
            <a:ext cx="3999713" cy="6264696"/>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88640"/>
            <a:ext cx="3960440" cy="6264696"/>
          </a:xfrm>
          <a:prstGeom prst="rect">
            <a:avLst/>
          </a:prstGeom>
        </p:spPr>
      </p:pic>
    </p:spTree>
    <p:extLst>
      <p:ext uri="{BB962C8B-B14F-4D97-AF65-F5344CB8AC3E}">
        <p14:creationId xmlns:p14="http://schemas.microsoft.com/office/powerpoint/2010/main" val="2889323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60648"/>
            <a:ext cx="4143729" cy="6408712"/>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7"/>
            <a:ext cx="3960440" cy="6408713"/>
          </a:xfrm>
          <a:prstGeom prst="rect">
            <a:avLst/>
          </a:prstGeom>
        </p:spPr>
      </p:pic>
    </p:spTree>
    <p:extLst>
      <p:ext uri="{BB962C8B-B14F-4D97-AF65-F5344CB8AC3E}">
        <p14:creationId xmlns:p14="http://schemas.microsoft.com/office/powerpoint/2010/main" val="26595815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60647"/>
            <a:ext cx="3999713" cy="6336705"/>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60648"/>
            <a:ext cx="4032448" cy="6336704"/>
          </a:xfrm>
          <a:prstGeom prst="rect">
            <a:avLst/>
          </a:prstGeom>
        </p:spPr>
      </p:pic>
    </p:spTree>
    <p:extLst>
      <p:ext uri="{BB962C8B-B14F-4D97-AF65-F5344CB8AC3E}">
        <p14:creationId xmlns:p14="http://schemas.microsoft.com/office/powerpoint/2010/main" val="21576621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332656"/>
            <a:ext cx="4071721" cy="6336704"/>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2656"/>
            <a:ext cx="3960440" cy="6336704"/>
          </a:xfrm>
          <a:prstGeom prst="rect">
            <a:avLst/>
          </a:prstGeom>
        </p:spPr>
      </p:pic>
    </p:spTree>
    <p:extLst>
      <p:ext uri="{BB962C8B-B14F-4D97-AF65-F5344CB8AC3E}">
        <p14:creationId xmlns:p14="http://schemas.microsoft.com/office/powerpoint/2010/main" val="6583441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32656"/>
            <a:ext cx="3999713" cy="6264695"/>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2656"/>
            <a:ext cx="3960440" cy="6264696"/>
          </a:xfrm>
          <a:prstGeom prst="rect">
            <a:avLst/>
          </a:prstGeom>
        </p:spPr>
      </p:pic>
    </p:spTree>
    <p:extLst>
      <p:ext uri="{BB962C8B-B14F-4D97-AF65-F5344CB8AC3E}">
        <p14:creationId xmlns:p14="http://schemas.microsoft.com/office/powerpoint/2010/main" val="38323595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32656"/>
            <a:ext cx="3855697" cy="6264696"/>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8" y="332656"/>
            <a:ext cx="3960958" cy="6264696"/>
          </a:xfrm>
          <a:prstGeom prst="rect">
            <a:avLst/>
          </a:prstGeom>
        </p:spPr>
      </p:pic>
    </p:spTree>
    <p:extLst>
      <p:ext uri="{BB962C8B-B14F-4D97-AF65-F5344CB8AC3E}">
        <p14:creationId xmlns:p14="http://schemas.microsoft.com/office/powerpoint/2010/main" val="26303278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332656"/>
            <a:ext cx="8229600" cy="6120680"/>
          </a:xfrm>
        </p:spPr>
        <p:txBody>
          <a:bodyPr/>
          <a:lstStyle/>
          <a:p>
            <a:pPr marL="0" indent="0">
              <a:buNone/>
            </a:pPr>
            <a:r>
              <a:rPr lang="ar-SA" dirty="0" smtClean="0"/>
              <a:t>بعد الانتهاء من رؤية محطة قطار الحجاز القديمة انطلقنا لرؤية مدائن صالح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5" y="1124744"/>
            <a:ext cx="8547100"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633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476672"/>
            <a:ext cx="6624736" cy="5877272"/>
          </a:xfrm>
          <a:prstGeom prst="rect">
            <a:avLst/>
          </a:prstGeom>
        </p:spPr>
      </p:pic>
    </p:spTree>
    <p:extLst>
      <p:ext uri="{BB962C8B-B14F-4D97-AF65-F5344CB8AC3E}">
        <p14:creationId xmlns:p14="http://schemas.microsoft.com/office/powerpoint/2010/main" val="917137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476672"/>
            <a:ext cx="8229600" cy="5760640"/>
          </a:xfrm>
        </p:spPr>
      </p:pic>
    </p:spTree>
    <p:extLst>
      <p:ext uri="{BB962C8B-B14F-4D97-AF65-F5344CB8AC3E}">
        <p14:creationId xmlns:p14="http://schemas.microsoft.com/office/powerpoint/2010/main" val="34376781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476672"/>
            <a:ext cx="3855697" cy="6021288"/>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476672"/>
            <a:ext cx="3855697" cy="6021288"/>
          </a:xfrm>
          <a:prstGeom prst="rect">
            <a:avLst/>
          </a:prstGeom>
        </p:spPr>
      </p:pic>
    </p:spTree>
    <p:extLst>
      <p:ext uri="{BB962C8B-B14F-4D97-AF65-F5344CB8AC3E}">
        <p14:creationId xmlns:p14="http://schemas.microsoft.com/office/powerpoint/2010/main" val="35087910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98" y="620688"/>
            <a:ext cx="8460432" cy="5640288"/>
          </a:xfrm>
          <a:prstGeom prst="rect">
            <a:avLst/>
          </a:prstGeom>
        </p:spPr>
      </p:pic>
    </p:spTree>
    <p:extLst>
      <p:ext uri="{BB962C8B-B14F-4D97-AF65-F5344CB8AC3E}">
        <p14:creationId xmlns:p14="http://schemas.microsoft.com/office/powerpoint/2010/main" val="1584869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836712"/>
            <a:ext cx="8352420" cy="5568280"/>
          </a:xfrm>
          <a:prstGeom prst="rect">
            <a:avLst/>
          </a:prstGeom>
        </p:spPr>
      </p:pic>
    </p:spTree>
    <p:extLst>
      <p:ext uri="{BB962C8B-B14F-4D97-AF65-F5344CB8AC3E}">
        <p14:creationId xmlns:p14="http://schemas.microsoft.com/office/powerpoint/2010/main" val="1125407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64704"/>
            <a:ext cx="8424936" cy="5616624"/>
          </a:xfrm>
          <a:prstGeom prst="rect">
            <a:avLst/>
          </a:prstGeom>
        </p:spPr>
      </p:pic>
    </p:spTree>
    <p:extLst>
      <p:ext uri="{BB962C8B-B14F-4D97-AF65-F5344CB8AC3E}">
        <p14:creationId xmlns:p14="http://schemas.microsoft.com/office/powerpoint/2010/main" val="10434758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pPr marL="0" indent="0">
              <a:buNone/>
            </a:pPr>
            <a:r>
              <a:rPr lang="ar-SA" dirty="0" smtClean="0"/>
              <a:t>بعد ان زرنا مدائن صالح توجهنا الى المدينة المنورة التي كانت تبعد عن العُلا 400 كم تقريباً للمبيت و الراحة و الاستيقاظ لأداء صلاة الجمعة في الحرم النبوي الشريف و بعد ذلك التوجه الى مطار الامير محمد بن عبد العزيز الدولي للعودة الى مطار الملك عبدالعزيز الدولي بعد رحلة شيقة و ممتعة مع اصدقاء كانوا بالفعل رائعين جداً من مناطق المملكة و دول مجلس التعاون الخليجي .</a:t>
            </a:r>
            <a:endParaRPr lang="ar-SA" dirty="0"/>
          </a:p>
        </p:txBody>
      </p:sp>
      <p:sp>
        <p:nvSpPr>
          <p:cNvPr id="3" name="عنوان 2"/>
          <p:cNvSpPr>
            <a:spLocks noGrp="1"/>
          </p:cNvSpPr>
          <p:nvPr>
            <p:ph type="title"/>
          </p:nvPr>
        </p:nvSpPr>
        <p:spPr/>
        <p:txBody>
          <a:bodyPr>
            <a:normAutofit/>
          </a:bodyPr>
          <a:lstStyle/>
          <a:p>
            <a:pPr algn="ctr"/>
            <a:r>
              <a:rPr lang="ar-SA" sz="5400" dirty="0" smtClean="0">
                <a:solidFill>
                  <a:schemeClr val="accent5">
                    <a:lumMod val="60000"/>
                    <a:lumOff val="40000"/>
                  </a:schemeClr>
                </a:solidFill>
                <a:latin typeface="Andalus" pitchFamily="18" charset="-78"/>
                <a:cs typeface="Andalus" pitchFamily="18" charset="-78"/>
              </a:rPr>
              <a:t>اليوم السابع </a:t>
            </a:r>
            <a:endParaRPr lang="ar-SA" sz="54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10290307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92696"/>
            <a:ext cx="7296810" cy="5472608"/>
          </a:xfrm>
          <a:prstGeom prst="rect">
            <a:avLst/>
          </a:prstGeom>
        </p:spPr>
      </p:pic>
    </p:spTree>
    <p:extLst>
      <p:ext uri="{BB962C8B-B14F-4D97-AF65-F5344CB8AC3E}">
        <p14:creationId xmlns:p14="http://schemas.microsoft.com/office/powerpoint/2010/main" val="38823732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524000"/>
            <a:ext cx="6858000" cy="4572000"/>
          </a:xfrm>
        </p:spPr>
      </p:pic>
      <p:sp>
        <p:nvSpPr>
          <p:cNvPr id="3" name="عنوان 2"/>
          <p:cNvSpPr>
            <a:spLocks noGrp="1"/>
          </p:cNvSpPr>
          <p:nvPr>
            <p:ph type="title"/>
          </p:nvPr>
        </p:nvSpPr>
        <p:spPr/>
        <p:txBody>
          <a:bodyPr>
            <a:normAutofit/>
          </a:bodyPr>
          <a:lstStyle/>
          <a:p>
            <a:pPr algn="ctr"/>
            <a:r>
              <a:rPr lang="ar-SA" sz="4800" dirty="0" smtClean="0">
                <a:solidFill>
                  <a:schemeClr val="accent5">
                    <a:lumMod val="60000"/>
                    <a:lumOff val="40000"/>
                  </a:schemeClr>
                </a:solidFill>
                <a:latin typeface="Andalus" pitchFamily="18" charset="-78"/>
                <a:cs typeface="Andalus" pitchFamily="18" charset="-78"/>
              </a:rPr>
              <a:t>صور مقتطفة من رحلتنا </a:t>
            </a:r>
            <a:endParaRPr lang="ar-SA" sz="4800" dirty="0">
              <a:solidFill>
                <a:schemeClr val="accent5">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9122952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460432" cy="5640288"/>
          </a:xfrm>
          <a:prstGeom prst="rect">
            <a:avLst/>
          </a:prstGeom>
        </p:spPr>
      </p:pic>
    </p:spTree>
    <p:extLst>
      <p:ext uri="{BB962C8B-B14F-4D97-AF65-F5344CB8AC3E}">
        <p14:creationId xmlns:p14="http://schemas.microsoft.com/office/powerpoint/2010/main" val="37774962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92696"/>
            <a:ext cx="8028384" cy="5352256"/>
          </a:xfrm>
          <a:prstGeom prst="rect">
            <a:avLst/>
          </a:prstGeom>
        </p:spPr>
      </p:pic>
    </p:spTree>
    <p:extLst>
      <p:ext uri="{BB962C8B-B14F-4D97-AF65-F5344CB8AC3E}">
        <p14:creationId xmlns:p14="http://schemas.microsoft.com/office/powerpoint/2010/main" val="25885536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764704"/>
            <a:ext cx="8100392" cy="5400261"/>
          </a:xfrm>
          <a:prstGeom prst="rect">
            <a:avLst/>
          </a:prstGeom>
        </p:spPr>
      </p:pic>
    </p:spTree>
    <p:extLst>
      <p:ext uri="{BB962C8B-B14F-4D97-AF65-F5344CB8AC3E}">
        <p14:creationId xmlns:p14="http://schemas.microsoft.com/office/powerpoint/2010/main" val="14835073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ورق">
  <a:themeElements>
    <a:clrScheme name="صيدلاني">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ورق">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1053</TotalTime>
  <Words>1472</Words>
  <Application>Microsoft Office PowerPoint</Application>
  <PresentationFormat>On-screen Show (4:3)</PresentationFormat>
  <Paragraphs>123</Paragraphs>
  <Slides>112</Slides>
  <Notes>1</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ورق</vt:lpstr>
      <vt:lpstr>الجمعية الجغرافية ا لخليجية </vt:lpstr>
      <vt:lpstr>المقدمة </vt:lpstr>
      <vt:lpstr>المشرفين على الرحلة :</vt:lpstr>
      <vt:lpstr>الطلاب من دول المجلس التعاون الخليجي </vt:lpstr>
      <vt:lpstr>الطلاب من الجامعات السعودية </vt:lpstr>
      <vt:lpstr>اهداف الرحلة </vt:lpstr>
      <vt:lpstr>برنامج الرحلة </vt:lpstr>
      <vt:lpstr>اليوم الاول </vt:lpstr>
      <vt:lpstr>PowerPoint Presentation</vt:lpstr>
      <vt:lpstr>بعد الوصول الى الفندق و الراحة ذهبنا لأداء صلاة العشاء في مسجد الخريزة ثم  والعودة الى الفندق للعشاء و الراحة</vt:lpstr>
      <vt:lpstr>اليوم الثاني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اليوم الثالث </vt:lpstr>
      <vt:lpstr>PowerPoint Presentation</vt:lpstr>
      <vt:lpstr>PowerPoint Presentation</vt:lpstr>
      <vt:lpstr>PowerPoint Presentation</vt:lpstr>
      <vt:lpstr>PowerPoint Presentation</vt:lpstr>
      <vt:lpstr>بعد الذهاب الى سوق المسوكف الشعبي اتجهنا بالباص الى قرية الخبراء بالبكيرية وكان استقبالهم جميل كجمال قلوبهم  تعرفنا فيها على تاريخ القرية وبعد الزيارة عدنا إلى الفندق .</vt:lpstr>
      <vt:lpstr>PowerPoint Presentation</vt:lpstr>
      <vt:lpstr>PowerPoint Presentation</vt:lpstr>
      <vt:lpstr>PowerPoint Presentation</vt:lpstr>
      <vt:lpstr>PowerPoint Presentation</vt:lpstr>
      <vt:lpstr>PowerPoint Presentation</vt:lpstr>
      <vt:lpstr>اليوم الرابع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اليوم الخامس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وصلنا الى مدينة حائل وتناولنا وجبة الغداء في المنتجع ثم اكملنا طريقنا الى مدينة  العُلا.</vt:lpstr>
      <vt:lpstr>اليوم السادس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اليوم السابع </vt:lpstr>
      <vt:lpstr>PowerPoint Presentation</vt:lpstr>
      <vt:lpstr>صور مقتطفة من رحلتنا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بعض من الاقتراحات والآراء بناء على ملاك المتاحف الأثرية </vt:lpstr>
      <vt:lpstr>الختام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sharf almakli</dc:creator>
  <cp:lastModifiedBy>USER</cp:lastModifiedBy>
  <cp:revision>73</cp:revision>
  <dcterms:created xsi:type="dcterms:W3CDTF">2015-12-10T07:52:38Z</dcterms:created>
  <dcterms:modified xsi:type="dcterms:W3CDTF">2016-08-13T13:27:14Z</dcterms:modified>
</cp:coreProperties>
</file>